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77" r:id="rId2"/>
    <p:sldId id="354" r:id="rId3"/>
    <p:sldId id="355" r:id="rId4"/>
    <p:sldId id="577" r:id="rId5"/>
    <p:sldId id="308" r:id="rId6"/>
    <p:sldId id="680" r:id="rId7"/>
    <p:sldId id="439" r:id="rId8"/>
    <p:sldId id="440" r:id="rId9"/>
    <p:sldId id="441" r:id="rId10"/>
    <p:sldId id="272" r:id="rId11"/>
    <p:sldId id="559" r:id="rId12"/>
    <p:sldId id="690" r:id="rId13"/>
    <p:sldId id="273" r:id="rId14"/>
    <p:sldId id="691" r:id="rId15"/>
    <p:sldId id="727" r:id="rId16"/>
    <p:sldId id="693" r:id="rId17"/>
    <p:sldId id="728" r:id="rId18"/>
    <p:sldId id="703" r:id="rId19"/>
    <p:sldId id="692" r:id="rId20"/>
    <p:sldId id="726" r:id="rId21"/>
    <p:sldId id="696" r:id="rId22"/>
    <p:sldId id="730" r:id="rId23"/>
    <p:sldId id="697" r:id="rId24"/>
    <p:sldId id="695" r:id="rId25"/>
    <p:sldId id="729" r:id="rId26"/>
    <p:sldId id="694" r:id="rId27"/>
    <p:sldId id="286" r:id="rId28"/>
    <p:sldId id="287" r:id="rId29"/>
    <p:sldId id="698" r:id="rId30"/>
    <p:sldId id="699" r:id="rId31"/>
    <p:sldId id="700" r:id="rId32"/>
    <p:sldId id="701" r:id="rId33"/>
    <p:sldId id="702" r:id="rId34"/>
    <p:sldId id="708" r:id="rId35"/>
    <p:sldId id="705" r:id="rId36"/>
    <p:sldId id="707" r:id="rId37"/>
    <p:sldId id="709" r:id="rId38"/>
    <p:sldId id="711" r:id="rId39"/>
    <p:sldId id="710" r:id="rId40"/>
    <p:sldId id="712" r:id="rId41"/>
    <p:sldId id="719" r:id="rId42"/>
    <p:sldId id="720" r:id="rId43"/>
    <p:sldId id="713" r:id="rId44"/>
    <p:sldId id="721" r:id="rId45"/>
    <p:sldId id="714" r:id="rId46"/>
    <p:sldId id="715" r:id="rId47"/>
    <p:sldId id="722" r:id="rId48"/>
    <p:sldId id="716" r:id="rId49"/>
    <p:sldId id="723" r:id="rId50"/>
    <p:sldId id="717" r:id="rId51"/>
    <p:sldId id="724" r:id="rId52"/>
    <p:sldId id="718" r:id="rId53"/>
    <p:sldId id="725" r:id="rId54"/>
  </p:sldIdLst>
  <p:sldSz cx="9144000" cy="6858000" type="screen4x3"/>
  <p:notesSz cx="6797675" cy="9926638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613"/>
    <a:srgbClr val="7DBA42"/>
    <a:srgbClr val="EE4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132" autoAdjust="0"/>
  </p:normalViewPr>
  <p:slideViewPr>
    <p:cSldViewPr>
      <p:cViewPr varScale="1">
        <p:scale>
          <a:sx n="102" d="100"/>
          <a:sy n="102" d="100"/>
        </p:scale>
        <p:origin x="41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986"/>
    </p:cViewPr>
  </p:sorterViewPr>
  <p:notesViewPr>
    <p:cSldViewPr>
      <p:cViewPr varScale="1">
        <p:scale>
          <a:sx n="129" d="100"/>
          <a:sy n="129" d="100"/>
        </p:scale>
        <p:origin x="-4890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5068D-6D4A-4151-A760-1AD3379D72B8}" type="datetimeFigureOut">
              <a:rPr lang="sl-SI" smtClean="0"/>
              <a:pPr/>
              <a:t>30. 01. 2025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720CD-784E-460D-AC47-113E0463696B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0084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BB7BC-C73E-4DC6-9CD6-EBCAE07C3564}" type="datetimeFigureOut">
              <a:rPr lang="sl-SI" smtClean="0"/>
              <a:pPr/>
              <a:t>30. 01. 2025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4354-971A-426C-808A-62C0D77152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2792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4354-971A-426C-808A-62C0D7715293}" type="slidenum">
              <a:rPr lang="sl-SI" smtClean="0"/>
              <a:pPr/>
              <a:t>5</a:t>
            </a:fld>
            <a:endParaRPr 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A47A83BF-2887-4B0A-8B6B-E6567F27453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/>
            <a:r>
              <a:rPr lang="sl-SI" altLang="sl-SI" sz="1200">
                <a:solidFill>
                  <a:srgbClr val="000000"/>
                </a:solidFill>
                <a:latin typeface="Times New Roman" panose="02020603050405020304" pitchFamily="18" charset="0"/>
              </a:rPr>
              <a:t>TRIGLAVSKI NARODNI PARK</a:t>
            </a:r>
          </a:p>
        </p:txBody>
      </p:sp>
      <p:sp>
        <p:nvSpPr>
          <p:cNvPr id="73731" name="Rectangle 7">
            <a:extLst>
              <a:ext uri="{FF2B5EF4-FFF2-40B4-BE49-F238E27FC236}">
                <a16:creationId xmlns:a16="http://schemas.microsoft.com/office/drawing/2014/main" id="{4B997627-6463-4037-9AA6-A5A79EC8D78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r" eaLnBrk="1"/>
            <a:fld id="{B8150BEB-B5C1-4D8B-8C8B-396C87FD02B8}" type="slidenum">
              <a:rPr lang="sl-SI" altLang="sl-SI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/>
              <a:t>6</a:t>
            </a:fld>
            <a:endParaRPr lang="sl-SI" altLang="sl-SI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2" name="Rectangle 2">
            <a:extLst>
              <a:ext uri="{FF2B5EF4-FFF2-40B4-BE49-F238E27FC236}">
                <a16:creationId xmlns:a16="http://schemas.microsoft.com/office/drawing/2014/main" id="{BB88AFF1-A5EE-4D5E-8C76-EC174B556E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3733" name="Rectangle 3">
            <a:extLst>
              <a:ext uri="{FF2B5EF4-FFF2-40B4-BE49-F238E27FC236}">
                <a16:creationId xmlns:a16="http://schemas.microsoft.com/office/drawing/2014/main" id="{A7F2D8E4-0BF9-476B-B40C-9D288C440C8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261949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Number Placeholder 8"/>
          <p:cNvSpPr txBox="1">
            <a:spLocks noGrp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19391FC-093D-4F0C-B9BB-A06216AE7CE3}" type="slidenum">
              <a:rPr lang="en-GB" sz="12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en-GB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47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14400" y="4343400"/>
            <a:ext cx="5027613" cy="182563"/>
          </a:xfrm>
          <a:noFill/>
          <a:ln/>
        </p:spPr>
        <p:txBody>
          <a:bodyPr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8"/>
          <p:cNvSpPr txBox="1">
            <a:spLocks noGrp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357C4B9-3C25-4CC3-8E18-9E2967068C5E}" type="slidenum">
              <a:rPr lang="en-GB" sz="12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n-GB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9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14400" y="4343400"/>
            <a:ext cx="5027613" cy="182563"/>
          </a:xfrm>
          <a:noFill/>
          <a:ln/>
        </p:spPr>
        <p:txBody>
          <a:bodyPr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l-SI" sz="1200">
                <a:solidFill>
                  <a:srgbClr val="000000"/>
                </a:solidFill>
                <a:latin typeface="Times New Roman" pitchFamily="18" charset="0"/>
              </a:rPr>
              <a:t>TRIGLAVSKI NARODNI PARK</a:t>
            </a:r>
          </a:p>
        </p:txBody>
      </p:sp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89F5789-35C9-4A10-8DC2-943956BDC6B7}" type="slidenum">
              <a:rPr lang="sl-SI" sz="12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sl-SI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8068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Number Placeholder 8"/>
          <p:cNvSpPr txBox="1">
            <a:spLocks noGrp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A8AD464-EED5-4393-9C27-1836634927A0}" type="slidenum">
              <a:rPr lang="en-GB" sz="12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en-GB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94211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14400" y="4343400"/>
            <a:ext cx="5027613" cy="182563"/>
          </a:xfrm>
          <a:noFill/>
          <a:ln/>
        </p:spPr>
        <p:txBody>
          <a:bodyPr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219F4E-5BAB-46C5-B90A-0F81D436CF85}" type="slidenum">
              <a:rPr lang="en-US" smtClean="0">
                <a:latin typeface="Times New Roman" pitchFamily="18" charset="0"/>
                <a:ea typeface="ヒラギノ角ゴ ProN W3"/>
                <a:cs typeface="ヒラギノ角ゴ ProN W3"/>
                <a:sym typeface="Gill Sans"/>
              </a:rPr>
              <a:pPr/>
              <a:t>11</a:t>
            </a:fld>
            <a:endParaRPr lang="en-US">
              <a:latin typeface="Times New Roman" pitchFamily="18" charset="0"/>
              <a:ea typeface="ヒラギノ角ゴ ProN W3"/>
              <a:cs typeface="ヒラギノ角ゴ ProN W3"/>
              <a:sym typeface="Gill Sans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sl-SI">
              <a:latin typeface="Times New Roman" pitchFamily="18" charset="0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3902208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02EDE-D776-4389-94EC-7A6B89E29418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910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E0A91-2CA7-4C16-AC21-D44C97FECD78}" type="datetime1">
              <a:rPr lang="sl-SI" smtClean="0"/>
              <a:pPr/>
              <a:t>30. 01. 2025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AFB4-A3CF-4F2C-AD9E-3D566B0715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3AC8-C9F9-4379-8108-DE489B013957}" type="datetime1">
              <a:rPr lang="sl-SI" smtClean="0"/>
              <a:pPr/>
              <a:t>30. 01. 2025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AFB4-A3CF-4F2C-AD9E-3D566B0715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DAEE-166E-432A-A96A-3115B5576271}" type="datetime1">
              <a:rPr lang="sl-SI" smtClean="0"/>
              <a:pPr/>
              <a:t>30. 01. 2025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AFB4-A3CF-4F2C-AD9E-3D566B0715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EC7E-E12A-48AB-9756-40494802B253}" type="datetime1">
              <a:rPr lang="sl-SI" smtClean="0"/>
              <a:pPr/>
              <a:t>30. 01. 2025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AFB4-A3CF-4F2C-AD9E-3D566B0715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408B-3882-4F99-8ADD-30E8644F8371}" type="datetime1">
              <a:rPr lang="sl-SI" smtClean="0"/>
              <a:pPr/>
              <a:t>30. 01. 2025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AFB4-A3CF-4F2C-AD9E-3D566B0715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D6D59-9FBE-4122-8D9D-F8C84A58BBB9}" type="datetime1">
              <a:rPr lang="sl-SI" smtClean="0"/>
              <a:pPr/>
              <a:t>30. 01. 2025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AFB4-A3CF-4F2C-AD9E-3D566B0715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5C9AA-1254-461D-AFC7-DC9EBABEA380}" type="datetime1">
              <a:rPr lang="sl-SI" smtClean="0"/>
              <a:pPr/>
              <a:t>30. 01. 2025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AFB4-A3CF-4F2C-AD9E-3D566B0715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DBB3-88AA-43BC-B1BD-AD057C99ABD3}" type="datetime1">
              <a:rPr lang="sl-SI" smtClean="0"/>
              <a:pPr/>
              <a:t>30. 01. 2025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AFB4-A3CF-4F2C-AD9E-3D566B0715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33B7-A6D8-42FC-B0B6-3B1C0A9F29FC}" type="datetime1">
              <a:rPr lang="sl-SI" smtClean="0"/>
              <a:pPr/>
              <a:t>30. 01. 2025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AFB4-A3CF-4F2C-AD9E-3D566B0715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0F7C-57BB-4960-8EF4-3EC2FA1B7B4A}" type="datetime1">
              <a:rPr lang="sl-SI" smtClean="0"/>
              <a:pPr/>
              <a:t>30. 01. 2025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AFB4-A3CF-4F2C-AD9E-3D566B0715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E0BD5-BA78-4609-A252-697585F7F51B}" type="datetime1">
              <a:rPr lang="sl-SI" smtClean="0"/>
              <a:pPr/>
              <a:t>30. 01. 2025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AFB4-A3CF-4F2C-AD9E-3D566B0715B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F3BC5-E2E6-4AF4-BE2E-B7E3A7F3ED92}" type="datetime1">
              <a:rPr lang="sl-SI" smtClean="0"/>
              <a:pPr/>
              <a:t>30. 01. 2025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AAFB4-A3CF-4F2C-AD9E-3D566B0715B7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07/relationships/media" Target="../media/media2.mp4"/><Relationship Id="rId7" Type="http://schemas.openxmlformats.org/officeDocument/2006/relationships/image" Target="../media/image8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5.png"/><Relationship Id="rId4" Type="http://schemas.openxmlformats.org/officeDocument/2006/relationships/video" Target="../media/media2.mp4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9.pn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sv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11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118.svg"/><Relationship Id="rId7" Type="http://schemas.openxmlformats.org/officeDocument/2006/relationships/image" Target="../media/image124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openxmlformats.org/officeDocument/2006/relationships/image" Target="../media/image126.png"/><Relationship Id="rId7" Type="http://schemas.openxmlformats.org/officeDocument/2006/relationships/image" Target="../media/image13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svg"/><Relationship Id="rId5" Type="http://schemas.openxmlformats.org/officeDocument/2006/relationships/image" Target="../media/image130.png"/><Relationship Id="rId4" Type="http://schemas.openxmlformats.org/officeDocument/2006/relationships/image" Target="../media/image127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svg"/><Relationship Id="rId5" Type="http://schemas.openxmlformats.org/officeDocument/2006/relationships/image" Target="../media/image136.png"/><Relationship Id="rId4" Type="http://schemas.openxmlformats.org/officeDocument/2006/relationships/image" Target="../media/image13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15.png"/><Relationship Id="rId7" Type="http://schemas.openxmlformats.org/officeDocument/2006/relationships/image" Target="../media/image14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16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3" Type="http://schemas.openxmlformats.org/officeDocument/2006/relationships/image" Target="../media/image113.png"/><Relationship Id="rId7" Type="http://schemas.openxmlformats.org/officeDocument/2006/relationships/image" Target="../media/image14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svg"/><Relationship Id="rId5" Type="http://schemas.openxmlformats.org/officeDocument/2006/relationships/image" Target="../media/image144.png"/><Relationship Id="rId4" Type="http://schemas.openxmlformats.org/officeDocument/2006/relationships/image" Target="../media/image114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3" Type="http://schemas.openxmlformats.org/officeDocument/2006/relationships/image" Target="../media/image109.png"/><Relationship Id="rId7" Type="http://schemas.openxmlformats.org/officeDocument/2006/relationships/image" Target="../media/image15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svg"/><Relationship Id="rId5" Type="http://schemas.openxmlformats.org/officeDocument/2006/relationships/image" Target="../media/image148.png"/><Relationship Id="rId4" Type="http://schemas.openxmlformats.org/officeDocument/2006/relationships/image" Target="../media/image110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svg"/><Relationship Id="rId5" Type="http://schemas.openxmlformats.org/officeDocument/2006/relationships/image" Target="../media/image154.png"/><Relationship Id="rId4" Type="http://schemas.openxmlformats.org/officeDocument/2006/relationships/image" Target="../media/image153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sv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svg"/><Relationship Id="rId5" Type="http://schemas.openxmlformats.org/officeDocument/2006/relationships/image" Target="../media/image160.png"/><Relationship Id="rId4" Type="http://schemas.openxmlformats.org/officeDocument/2006/relationships/image" Target="../media/image15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sv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svg"/><Relationship Id="rId5" Type="http://schemas.openxmlformats.org/officeDocument/2006/relationships/image" Target="../media/image166.png"/><Relationship Id="rId4" Type="http://schemas.openxmlformats.org/officeDocument/2006/relationships/image" Target="../media/image165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sv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svg"/><Relationship Id="rId5" Type="http://schemas.openxmlformats.org/officeDocument/2006/relationships/image" Target="../media/image172.png"/><Relationship Id="rId4" Type="http://schemas.openxmlformats.org/officeDocument/2006/relationships/image" Target="../media/image17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rčni možje in srčni otroci » Triglavski narodni park">
            <a:extLst>
              <a:ext uri="{FF2B5EF4-FFF2-40B4-BE49-F238E27FC236}">
                <a16:creationId xmlns:a16="http://schemas.microsoft.com/office/drawing/2014/main" id="{09449BB9-3261-C0B9-5040-B7C886EDC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162" y="4296407"/>
            <a:ext cx="2019828" cy="90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734D68C8-9121-AB83-F331-CDAEFF5F6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744" y="4468904"/>
            <a:ext cx="3526152" cy="238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S:\09_IISTNP\15_blagovna znamka\ZNAK KAKOVOSTI TNP_ ZKTNP\2021 ZKTNP\ZGIBANKA ZKTNP\slike zgibanka\narava_okolje\foto_arhiv_TNP_AZ-1675.jpg">
            <a:extLst>
              <a:ext uri="{FF2B5EF4-FFF2-40B4-BE49-F238E27FC236}">
                <a16:creationId xmlns:a16="http://schemas.microsoft.com/office/drawing/2014/main" id="{FC43F8C2-4F1A-3BE6-360F-D6EBBA6A7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7" y="5561810"/>
            <a:ext cx="1945045" cy="1296190"/>
          </a:xfrm>
          <a:prstGeom prst="rect">
            <a:avLst/>
          </a:prstGeom>
          <a:noFill/>
        </p:spPr>
      </p:pic>
      <p:pic>
        <p:nvPicPr>
          <p:cNvPr id="11" name="Picture 3" descr="S:\09_IISTNP\15_blagovna znamka\ZNAK KAKOVOSTI TNP_ ZKTNP\2021 ZKTNP\ZGIBANKA ZKTNP\slike zgibanka\narava_okolje\foto_arhiv_TNP-648.jpg">
            <a:extLst>
              <a:ext uri="{FF2B5EF4-FFF2-40B4-BE49-F238E27FC236}">
                <a16:creationId xmlns:a16="http://schemas.microsoft.com/office/drawing/2014/main" id="{65CADFF5-6492-E00A-CFE5-743BA9607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1868" y="1061721"/>
            <a:ext cx="1680465" cy="2518897"/>
          </a:xfrm>
          <a:prstGeom prst="rect">
            <a:avLst/>
          </a:prstGeom>
          <a:noFill/>
        </p:spPr>
      </p:pic>
      <p:pic>
        <p:nvPicPr>
          <p:cNvPr id="12" name="Picture 4" descr="S:\09_IISTNP\15_blagovna znamka\ZNAK KAKOVOSTI TNP_ ZKTNP\2021 ZKTNP\ZGIBANKA ZKTNP\slike zgibanka\narava_okolje\foto_arhiv_TNP-460.jpg">
            <a:extLst>
              <a:ext uri="{FF2B5EF4-FFF2-40B4-BE49-F238E27FC236}">
                <a16:creationId xmlns:a16="http://schemas.microsoft.com/office/drawing/2014/main" id="{AF9174F9-4D4F-8964-3B20-AA8D50665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204" y="1124744"/>
            <a:ext cx="1618243" cy="1074976"/>
          </a:xfrm>
          <a:prstGeom prst="rect">
            <a:avLst/>
          </a:prstGeom>
          <a:noFill/>
        </p:spPr>
      </p:pic>
      <p:pic>
        <p:nvPicPr>
          <p:cNvPr id="14" name="Picture 5" descr="S:\09_IISTNP\15_blagovna znamka\ZNAK KAKOVOSTI TNP_ ZKTNP\2021 ZKTNP\ZGIBANKA ZKTNP\slike zgibanka\narava_okolje\pokrajina_TNP_007.jpg">
            <a:extLst>
              <a:ext uri="{FF2B5EF4-FFF2-40B4-BE49-F238E27FC236}">
                <a16:creationId xmlns:a16="http://schemas.microsoft.com/office/drawing/2014/main" id="{C713E5DA-910B-8600-C9C2-D4379B4C5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10041" y="4340220"/>
            <a:ext cx="2019827" cy="1346222"/>
          </a:xfrm>
          <a:prstGeom prst="rect">
            <a:avLst/>
          </a:prstGeom>
          <a:noFill/>
        </p:spPr>
      </p:pic>
      <p:pic>
        <p:nvPicPr>
          <p:cNvPr id="16" name="Picture 6" descr="S:\09_IISTNP\15_blagovna znamka\ZNAK KAKOVOSTI TNP_ ZKTNP\2021 ZKTNP\ZGIBANKA ZKTNP\slike zgibanka\narava_okolje\pokrajina_TNP_184.jpg">
            <a:extLst>
              <a:ext uri="{FF2B5EF4-FFF2-40B4-BE49-F238E27FC236}">
                <a16:creationId xmlns:a16="http://schemas.microsoft.com/office/drawing/2014/main" id="{70002FB1-9914-1C3B-FE57-0A005A79A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67" y="1052736"/>
            <a:ext cx="1944285" cy="1295874"/>
          </a:xfrm>
          <a:prstGeom prst="rect">
            <a:avLst/>
          </a:prstGeom>
          <a:noFill/>
        </p:spPr>
      </p:pic>
      <p:pic>
        <p:nvPicPr>
          <p:cNvPr id="17" name="Picture 7" descr="S:\09_IISTNP\15_blagovna znamka\ZNAK KAKOVOSTI TNP_ ZKTNP\2021 ZKTNP\ZGIBANKA ZKTNP\slike zgibanka\narava_okolje\foto_arhiv_TNP-649.jpg">
            <a:extLst>
              <a:ext uri="{FF2B5EF4-FFF2-40B4-BE49-F238E27FC236}">
                <a16:creationId xmlns:a16="http://schemas.microsoft.com/office/drawing/2014/main" id="{6ADFB7B3-DAFF-8F71-A1DF-96119AB5E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2" y="1053050"/>
            <a:ext cx="1944285" cy="1297116"/>
          </a:xfrm>
          <a:prstGeom prst="rect">
            <a:avLst/>
          </a:prstGeom>
          <a:noFill/>
        </p:spPr>
      </p:pic>
      <p:pic>
        <p:nvPicPr>
          <p:cNvPr id="18" name="Picture 8" descr="S:\09_IISTNP\15_blagovna znamka\ZNAK KAKOVOSTI TNP_ ZKTNP\2021 ZKTNP\ZGIBANKA ZKTNP\slike zgibanka\narava_okolje\foto_arhiv_TNP_AZ-1642.jpg">
            <a:extLst>
              <a:ext uri="{FF2B5EF4-FFF2-40B4-BE49-F238E27FC236}">
                <a16:creationId xmlns:a16="http://schemas.microsoft.com/office/drawing/2014/main" id="{D5776EFE-56FA-8A84-3273-22407F145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838" y="2369532"/>
            <a:ext cx="1944285" cy="1295684"/>
          </a:xfrm>
          <a:prstGeom prst="rect">
            <a:avLst/>
          </a:prstGeom>
          <a:noFill/>
        </p:spPr>
      </p:pic>
      <p:pic>
        <p:nvPicPr>
          <p:cNvPr id="19" name="Picture 9" descr="S:\09_IISTNP\15_blagovna znamka\ZNAK KAKOVOSTI TNP_ ZKTNP\2021 ZKTNP\ZGIBANKA ZKTNP\slike zgibanka\kmetijstvo\avtohtone pasme\0276_foto_arhiv_TNP_AZ_krava.jpg">
            <a:extLst>
              <a:ext uri="{FF2B5EF4-FFF2-40B4-BE49-F238E27FC236}">
                <a16:creationId xmlns:a16="http://schemas.microsoft.com/office/drawing/2014/main" id="{28D72AEB-9A83-837D-7F6B-11781D4EB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540130"/>
            <a:ext cx="1944285" cy="1296190"/>
          </a:xfrm>
          <a:prstGeom prst="rect">
            <a:avLst/>
          </a:prstGeom>
          <a:noFill/>
        </p:spPr>
      </p:pic>
      <p:pic>
        <p:nvPicPr>
          <p:cNvPr id="21" name="Picture 5" descr="S:\09_IISTNP\15_blagovna znamka\ZNAK KAKOVOSTI TNP_ ZKTNP\2021 ZKTNP\ZGIBANKA ZKTNP\za barbaro\notranje strani\čebelnjak.jpg">
            <a:extLst>
              <a:ext uri="{FF2B5EF4-FFF2-40B4-BE49-F238E27FC236}">
                <a16:creationId xmlns:a16="http://schemas.microsoft.com/office/drawing/2014/main" id="{701E4427-C2B2-FD85-8468-538AF1738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14132" y="2428507"/>
            <a:ext cx="3011495" cy="2008605"/>
          </a:xfrm>
          <a:prstGeom prst="rect">
            <a:avLst/>
          </a:prstGeom>
          <a:noFill/>
        </p:spPr>
      </p:pic>
      <p:pic>
        <p:nvPicPr>
          <p:cNvPr id="22" name="Picture 7" descr="S:\09_IISTNP\13_projekti\ALPSKA KONVENCIJA\ZBIR DOBRIH PRAKS\EZBIR_fotovideo\2020_TNP_Moma_Gartner_Lucija_001.jpg">
            <a:extLst>
              <a:ext uri="{FF2B5EF4-FFF2-40B4-BE49-F238E27FC236}">
                <a16:creationId xmlns:a16="http://schemas.microsoft.com/office/drawing/2014/main" id="{584B31B4-DDE0-C674-C8A2-169173666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85637" y="2394649"/>
            <a:ext cx="2846336" cy="1898447"/>
          </a:xfrm>
          <a:prstGeom prst="rect">
            <a:avLst/>
          </a:prstGeom>
          <a:noFill/>
        </p:spPr>
      </p:pic>
      <p:pic>
        <p:nvPicPr>
          <p:cNvPr id="23" name="Picture 3" descr="S:\09_IISTNP\15_blagovna znamka\ZNAK KAKOVOSTI TNP_ ZKTNP\2021 ZKTNP\ZGIBANKA ZKTNP\slike zgibanka\narava_okolje\pokrajina_TNP_118.jpg">
            <a:extLst>
              <a:ext uri="{FF2B5EF4-FFF2-40B4-BE49-F238E27FC236}">
                <a16:creationId xmlns:a16="http://schemas.microsoft.com/office/drawing/2014/main" id="{4F36D4A8-C759-1C61-C971-80949599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838" y="4856966"/>
            <a:ext cx="1915716" cy="1272156"/>
          </a:xfrm>
          <a:prstGeom prst="rect">
            <a:avLst/>
          </a:prstGeom>
          <a:noFill/>
        </p:spPr>
      </p:pic>
      <p:pic>
        <p:nvPicPr>
          <p:cNvPr id="24" name="Slika 12" descr="106_0664.JPG">
            <a:extLst>
              <a:ext uri="{FF2B5EF4-FFF2-40B4-BE49-F238E27FC236}">
                <a16:creationId xmlns:a16="http://schemas.microsoft.com/office/drawing/2014/main" id="{1C541B27-3AD1-3A16-0ED6-DBB30EDBC5D1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35044" y="1073741"/>
            <a:ext cx="1672860" cy="125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 descr="S:\09_IISTNP\13_projekti\ALPSKA KONVENCIJA\ZBIR DOBRIH PRAKS\EZBIR_fotovideo\2020_TNP_Moma_Julijana_004.jpg">
            <a:extLst>
              <a:ext uri="{FF2B5EF4-FFF2-40B4-BE49-F238E27FC236}">
                <a16:creationId xmlns:a16="http://schemas.microsoft.com/office/drawing/2014/main" id="{429FDB82-100D-F0D5-482A-79AAE3C13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713375" y="5229200"/>
            <a:ext cx="2366152" cy="1578174"/>
          </a:xfrm>
          <a:prstGeom prst="rect">
            <a:avLst/>
          </a:prstGeom>
          <a:noFill/>
        </p:spPr>
      </p:pic>
      <p:sp>
        <p:nvSpPr>
          <p:cNvPr id="26" name="PoljeZBesedilom 25">
            <a:extLst>
              <a:ext uri="{FF2B5EF4-FFF2-40B4-BE49-F238E27FC236}">
                <a16:creationId xmlns:a16="http://schemas.microsoft.com/office/drawing/2014/main" id="{B9553767-A30A-DDB2-377D-71098C2C0125}"/>
              </a:ext>
            </a:extLst>
          </p:cNvPr>
          <p:cNvSpPr txBox="1"/>
          <p:nvPr/>
        </p:nvSpPr>
        <p:spPr>
          <a:xfrm>
            <a:off x="1691680" y="220037"/>
            <a:ext cx="7002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TRIGLAVSKI NARODNI PARK</a:t>
            </a:r>
          </a:p>
        </p:txBody>
      </p:sp>
      <p:pic>
        <p:nvPicPr>
          <p:cNvPr id="27" name="Picture 2" descr="Razstava Moj Triglav, 12. 6. 2021 – Planinski Muzej">
            <a:extLst>
              <a:ext uri="{FF2B5EF4-FFF2-40B4-BE49-F238E27FC236}">
                <a16:creationId xmlns:a16="http://schemas.microsoft.com/office/drawing/2014/main" id="{875A5A94-8464-F987-2CF0-6278517C4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041" y="5729526"/>
            <a:ext cx="1524440" cy="101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deja za izlet: Slap Peričnik in dolina Vrata - Aktivni.si">
            <a:extLst>
              <a:ext uri="{FF2B5EF4-FFF2-40B4-BE49-F238E27FC236}">
                <a16:creationId xmlns:a16="http://schemas.microsoft.com/office/drawing/2014/main" id="{3E24A7F2-BE4D-9AF5-43CB-D029B9730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507649"/>
            <a:ext cx="1099695" cy="164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951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 txBox="1">
            <a:spLocks noGrp="1"/>
          </p:cNvSpPr>
          <p:nvPr>
            <p:ph type="title" idx="4294967295"/>
          </p:nvPr>
        </p:nvSpPr>
        <p:spPr>
          <a:xfrm>
            <a:off x="-757238" y="2781300"/>
            <a:ext cx="7772401" cy="366713"/>
          </a:xfrm>
        </p:spPr>
        <p:txBody>
          <a:bodyPr lIns="92160" tIns="46080" rIns="92160" bIns="46080">
            <a:spAutoFit/>
          </a:bodyPr>
          <a:lstStyle/>
          <a:p>
            <a:pPr eaLnBrk="1">
              <a:lnSpc>
                <a:spcPct val="100000"/>
              </a:lnSpc>
              <a:buClr>
                <a:srgbClr val="CCECFF"/>
              </a:buClr>
              <a:buFont typeface="Arial Black" pitchFamily="34" charset="0"/>
              <a:buNone/>
            </a:pPr>
            <a:r>
              <a:rPr lang="en-GB" sz="1800"/>
              <a:t> </a:t>
            </a:r>
          </a:p>
        </p:txBody>
      </p:sp>
      <p:sp>
        <p:nvSpPr>
          <p:cNvPr id="93186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0" y="93663"/>
            <a:ext cx="7772400" cy="2403475"/>
          </a:xfrm>
        </p:spPr>
        <p:txBody>
          <a:bodyPr lIns="92160" tIns="46080" rIns="92160" bIns="46080" anchor="ctr" anchorCtr="1">
            <a:spAutoFit/>
          </a:bodyPr>
          <a:lstStyle/>
          <a:p>
            <a:pPr marL="339725" indent="-339725" algn="ctr" eaLnBrk="1">
              <a:lnSpc>
                <a:spcPct val="100000"/>
              </a:lnSpc>
              <a:spcBef>
                <a:spcPts val="400"/>
              </a:spcBef>
              <a:buClr>
                <a:srgbClr val="5B6192"/>
              </a:buClr>
              <a:buSzPct val="90000"/>
              <a:buFont typeface="Wingdings" pitchFamily="2" charset="2"/>
              <a:buNone/>
            </a:pPr>
            <a:endParaRPr lang="en-GB" sz="1600"/>
          </a:p>
          <a:p>
            <a:pPr marL="339725" indent="-339725" algn="ctr" eaLnBrk="1">
              <a:lnSpc>
                <a:spcPct val="100000"/>
              </a:lnSpc>
              <a:spcBef>
                <a:spcPts val="400"/>
              </a:spcBef>
              <a:buClr>
                <a:srgbClr val="5B6192"/>
              </a:buClr>
              <a:buSzPct val="90000"/>
              <a:buFont typeface="Wingdings" pitchFamily="2" charset="2"/>
              <a:buNone/>
            </a:pPr>
            <a:endParaRPr lang="en-GB" sz="1600"/>
          </a:p>
          <a:p>
            <a:pPr marL="339725" indent="-339725" algn="ctr" eaLnBrk="1">
              <a:lnSpc>
                <a:spcPct val="100000"/>
              </a:lnSpc>
              <a:spcBef>
                <a:spcPts val="400"/>
              </a:spcBef>
              <a:buClr>
                <a:srgbClr val="5B6192"/>
              </a:buClr>
              <a:buSzPct val="90000"/>
              <a:buFont typeface="Wingdings" pitchFamily="2" charset="2"/>
              <a:buNone/>
            </a:pPr>
            <a:endParaRPr lang="en-GB" sz="1600"/>
          </a:p>
          <a:p>
            <a:pPr marL="339725" indent="-339725" algn="ctr" eaLnBrk="1">
              <a:lnSpc>
                <a:spcPct val="100000"/>
              </a:lnSpc>
              <a:spcBef>
                <a:spcPts val="400"/>
              </a:spcBef>
              <a:buClr>
                <a:srgbClr val="5B6192"/>
              </a:buClr>
              <a:buSzPct val="90000"/>
              <a:buFont typeface="Wingdings" pitchFamily="2" charset="2"/>
              <a:buNone/>
            </a:pPr>
            <a:endParaRPr lang="en-GB" sz="1600"/>
          </a:p>
          <a:p>
            <a:pPr marL="339725" indent="-339725" algn="ctr" eaLnBrk="1">
              <a:lnSpc>
                <a:spcPct val="100000"/>
              </a:lnSpc>
              <a:spcBef>
                <a:spcPts val="400"/>
              </a:spcBef>
              <a:buClr>
                <a:srgbClr val="5B6192"/>
              </a:buClr>
              <a:buSzPct val="90000"/>
              <a:buFont typeface="Wingdings" pitchFamily="2" charset="2"/>
              <a:buNone/>
            </a:pPr>
            <a:endParaRPr lang="en-GB" sz="1600"/>
          </a:p>
          <a:p>
            <a:pPr marL="339725" indent="-339725" algn="ctr" eaLnBrk="1">
              <a:lnSpc>
                <a:spcPct val="100000"/>
              </a:lnSpc>
              <a:spcBef>
                <a:spcPts val="400"/>
              </a:spcBef>
              <a:buClr>
                <a:srgbClr val="5B6192"/>
              </a:buClr>
              <a:buSzPct val="90000"/>
              <a:buFont typeface="Wingdings" pitchFamily="2" charset="2"/>
              <a:buNone/>
            </a:pPr>
            <a:endParaRPr lang="en-GB" sz="1600"/>
          </a:p>
          <a:p>
            <a:pPr marL="339725" indent="-339725" algn="ctr" eaLnBrk="1">
              <a:lnSpc>
                <a:spcPct val="100000"/>
              </a:lnSpc>
              <a:spcBef>
                <a:spcPts val="400"/>
              </a:spcBef>
              <a:buClr>
                <a:srgbClr val="5B6192"/>
              </a:buClr>
              <a:buSzPct val="90000"/>
              <a:buFont typeface="Wingdings" pitchFamily="2" charset="2"/>
              <a:buNone/>
            </a:pPr>
            <a:endParaRPr lang="en-GB" sz="1600"/>
          </a:p>
          <a:p>
            <a:pPr marL="339725" indent="-339725" algn="ctr" eaLnBrk="1">
              <a:lnSpc>
                <a:spcPct val="100000"/>
              </a:lnSpc>
              <a:spcBef>
                <a:spcPts val="400"/>
              </a:spcBef>
              <a:buClr>
                <a:srgbClr val="5B6192"/>
              </a:buClr>
              <a:buSzPct val="90000"/>
              <a:buFont typeface="Wingdings" pitchFamily="2" charset="2"/>
              <a:buNone/>
            </a:pPr>
            <a:endParaRPr lang="en-GB" sz="1600"/>
          </a:p>
        </p:txBody>
      </p:sp>
      <p:pic>
        <p:nvPicPr>
          <p:cNvPr id="93187" name="Picture 5" descr="TNP_09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8381" y="1277550"/>
            <a:ext cx="7019925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4"/>
          <p:cNvSpPr/>
          <p:nvPr/>
        </p:nvSpPr>
        <p:spPr>
          <a:xfrm>
            <a:off x="1938271" y="420089"/>
            <a:ext cx="5541302" cy="11127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Izjemna pestrost rastlinskih in živalskih vrst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2"/>
              <a:cs typeface="Arial" panose="020B0604020202020204" pitchFamily="34" charset="0"/>
            </a:endParaRP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CCECFF"/>
                </a:solidFill>
                <a:latin typeface="Arial Black" pitchFamily="34"/>
                <a:ea typeface="Arial Unicode MS" pitchFamily="2"/>
                <a:cs typeface="Tahoma" pitchFamily="2"/>
              </a:rPr>
              <a:t> </a:t>
            </a:r>
            <a:br>
              <a:rPr lang="en-GB" sz="2000" dirty="0">
                <a:solidFill>
                  <a:srgbClr val="CCECFF"/>
                </a:solidFill>
                <a:latin typeface="Arial Black" pitchFamily="34"/>
                <a:ea typeface="Arial Unicode MS" pitchFamily="2"/>
                <a:cs typeface="Tahoma" pitchFamily="2"/>
              </a:rPr>
            </a:br>
            <a:endParaRPr lang="en-GB" sz="2000" dirty="0">
              <a:solidFill>
                <a:srgbClr val="CCECFF"/>
              </a:solidFill>
              <a:latin typeface="Arial Black" pitchFamily="34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z="1800"/>
              <a:t> </a:t>
            </a:r>
            <a:endParaRPr lang="en-US"/>
          </a:p>
        </p:txBody>
      </p:sp>
      <p:sp>
        <p:nvSpPr>
          <p:cNvPr id="134146" name="Text Box 4"/>
          <p:cNvSpPr txBox="1">
            <a:spLocks noChangeArrowheads="1"/>
          </p:cNvSpPr>
          <p:nvPr/>
        </p:nvSpPr>
        <p:spPr bwMode="auto">
          <a:xfrm>
            <a:off x="441325" y="14446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4148" name="Text Box 6"/>
          <p:cNvSpPr txBox="1">
            <a:spLocks noChangeArrowheads="1"/>
          </p:cNvSpPr>
          <p:nvPr/>
        </p:nvSpPr>
        <p:spPr bwMode="auto">
          <a:xfrm>
            <a:off x="4616450" y="59959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GB" sz="1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78F32F-3E3D-4C0E-9C8F-D9A3DA104668}"/>
              </a:ext>
            </a:extLst>
          </p:cNvPr>
          <p:cNvSpPr txBox="1">
            <a:spLocks/>
          </p:cNvSpPr>
          <p:nvPr/>
        </p:nvSpPr>
        <p:spPr bwMode="auto">
          <a:xfrm>
            <a:off x="1547664" y="88127"/>
            <a:ext cx="7155011" cy="10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sl-SI" sz="4000" kern="0" dirty="0">
                <a:solidFill>
                  <a:srgbClr val="92D050"/>
                </a:solidFill>
              </a:rPr>
              <a:t>NARAVA POZIMI MIRUJE</a:t>
            </a:r>
            <a:endParaRPr lang="en-US" sz="4000" kern="0" dirty="0">
              <a:solidFill>
                <a:srgbClr val="92D05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023F29-8517-4CFD-8D87-8C2EF96B5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557205"/>
            <a:ext cx="8784976" cy="4351338"/>
          </a:xfrm>
        </p:spPr>
        <p:txBody>
          <a:bodyPr/>
          <a:lstStyle/>
          <a:p>
            <a:r>
              <a:rPr lang="sl-SI" sz="2000" dirty="0">
                <a:solidFill>
                  <a:schemeClr val="tx1"/>
                </a:solidFill>
              </a:rPr>
              <a:t>listavci liste odvržejo</a:t>
            </a:r>
          </a:p>
          <a:p>
            <a:r>
              <a:rPr lang="sl-SI" sz="2000" dirty="0">
                <a:solidFill>
                  <a:schemeClr val="tx1"/>
                </a:solidFill>
              </a:rPr>
              <a:t>iglice imajo majhno površino, pozimi imajo v sebi manj vode</a:t>
            </a:r>
          </a:p>
          <a:p>
            <a:r>
              <a:rPr lang="sl-SI" sz="2000" dirty="0">
                <a:solidFill>
                  <a:schemeClr val="tx1"/>
                </a:solidFill>
              </a:rPr>
              <a:t>semena / čebulice čakajo na ugodne razmere</a:t>
            </a:r>
          </a:p>
          <a:p>
            <a:r>
              <a:rPr lang="sl-SI" sz="2000" dirty="0">
                <a:solidFill>
                  <a:schemeClr val="tx1"/>
                </a:solidFill>
              </a:rPr>
              <a:t>rastline ne delajo novih poganjkov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F5D1288D-46F7-49C6-88FF-C3AD07FA7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65646"/>
            <a:ext cx="1924471" cy="2897054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0945D90-38C4-4575-ADCE-0751FCAB06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18354" r="38389"/>
          <a:stretch/>
        </p:blipFill>
        <p:spPr>
          <a:xfrm>
            <a:off x="2167715" y="3465646"/>
            <a:ext cx="2404285" cy="2897054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1E3BC19E-6BA4-40C6-914C-605E97871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2889" y="3445768"/>
            <a:ext cx="4351600" cy="29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6853724"/>
      </p:ext>
    </p:extLst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15,246 BEST Winter Kids Group IMAGES, STOCK PHOTOS &amp;amp; VECTORS | Adobe Stock">
            <a:extLst>
              <a:ext uri="{FF2B5EF4-FFF2-40B4-BE49-F238E27FC236}">
                <a16:creationId xmlns:a16="http://schemas.microsoft.com/office/drawing/2014/main" id="{A6A68596-30B1-473D-967B-91E413318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1340768"/>
            <a:ext cx="788487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81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065" y="2310525"/>
            <a:ext cx="5785701" cy="3872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51" y="857249"/>
            <a:ext cx="5478044" cy="3672002"/>
          </a:xfrm>
        </p:spPr>
      </p:pic>
      <p:sp>
        <p:nvSpPr>
          <p:cNvPr id="9" name="Oval 8"/>
          <p:cNvSpPr/>
          <p:nvPr/>
        </p:nvSpPr>
        <p:spPr>
          <a:xfrm>
            <a:off x="5783934" y="5070816"/>
            <a:ext cx="558538" cy="510520"/>
          </a:xfrm>
          <a:prstGeom prst="ellipse">
            <a:avLst/>
          </a:prstGeom>
          <a:solidFill>
            <a:schemeClr val="accent6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5889395" y="5170012"/>
            <a:ext cx="347612" cy="326333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68777" y="5093944"/>
            <a:ext cx="81796" cy="122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199204" y="5119761"/>
            <a:ext cx="86703" cy="83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215702" y="5388601"/>
            <a:ext cx="126767" cy="107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794492" y="5402937"/>
            <a:ext cx="113908" cy="94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3133" y="1498620"/>
            <a:ext cx="5143500" cy="3857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18354" r="38389"/>
          <a:stretch/>
        </p:blipFill>
        <p:spPr>
          <a:xfrm>
            <a:off x="1301963" y="4195093"/>
            <a:ext cx="1491924" cy="1797701"/>
          </a:xfrm>
          <a:prstGeom prst="rect">
            <a:avLst/>
          </a:prstGeom>
        </p:spPr>
      </p:pic>
      <p:cxnSp>
        <p:nvCxnSpPr>
          <p:cNvPr id="7" name="Raven povezovalnik 6">
            <a:extLst>
              <a:ext uri="{FF2B5EF4-FFF2-40B4-BE49-F238E27FC236}">
                <a16:creationId xmlns:a16="http://schemas.microsoft.com/office/drawing/2014/main" id="{30CA314A-7D60-4FEE-8F4C-BC4CEA7B4A3A}"/>
              </a:ext>
            </a:extLst>
          </p:cNvPr>
          <p:cNvCxnSpPr>
            <a:cxnSpLocks/>
          </p:cNvCxnSpPr>
          <p:nvPr/>
        </p:nvCxnSpPr>
        <p:spPr>
          <a:xfrm flipV="1">
            <a:off x="1807988" y="2774826"/>
            <a:ext cx="569006" cy="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ovezovalnik 15">
            <a:extLst>
              <a:ext uri="{FF2B5EF4-FFF2-40B4-BE49-F238E27FC236}">
                <a16:creationId xmlns:a16="http://schemas.microsoft.com/office/drawing/2014/main" id="{B0E5B781-287D-42B4-89F5-696875D34EC9}"/>
              </a:ext>
            </a:extLst>
          </p:cNvPr>
          <p:cNvCxnSpPr/>
          <p:nvPr/>
        </p:nvCxnSpPr>
        <p:spPr>
          <a:xfrm>
            <a:off x="1806460" y="2947940"/>
            <a:ext cx="602297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B2A5B76E-2B0D-487B-867D-F56A4D319689}"/>
              </a:ext>
            </a:extLst>
          </p:cNvPr>
          <p:cNvCxnSpPr>
            <a:cxnSpLocks/>
          </p:cNvCxnSpPr>
          <p:nvPr/>
        </p:nvCxnSpPr>
        <p:spPr>
          <a:xfrm>
            <a:off x="1881228" y="2628344"/>
            <a:ext cx="415869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uščica: dol 20">
            <a:extLst>
              <a:ext uri="{FF2B5EF4-FFF2-40B4-BE49-F238E27FC236}">
                <a16:creationId xmlns:a16="http://schemas.microsoft.com/office/drawing/2014/main" id="{41F94D97-0625-4E19-AA5F-9FC0E8CEE089}"/>
              </a:ext>
            </a:extLst>
          </p:cNvPr>
          <p:cNvSpPr/>
          <p:nvPr/>
        </p:nvSpPr>
        <p:spPr>
          <a:xfrm rot="20253538">
            <a:off x="1601094" y="1904782"/>
            <a:ext cx="319596" cy="51563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/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0F755287-C86E-4A48-A7C7-D231E6B36A24}"/>
              </a:ext>
            </a:extLst>
          </p:cNvPr>
          <p:cNvSpPr txBox="1"/>
          <p:nvPr/>
        </p:nvSpPr>
        <p:spPr>
          <a:xfrm>
            <a:off x="1712343" y="4246625"/>
            <a:ext cx="8160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350" dirty="0"/>
              <a:t>LISTAVEC</a:t>
            </a:r>
          </a:p>
        </p:txBody>
      </p:sp>
      <p:sp>
        <p:nvSpPr>
          <p:cNvPr id="23" name="Puščica: dol 22">
            <a:extLst>
              <a:ext uri="{FF2B5EF4-FFF2-40B4-BE49-F238E27FC236}">
                <a16:creationId xmlns:a16="http://schemas.microsoft.com/office/drawing/2014/main" id="{8F30C281-2772-43F0-AC0F-117D2DCEAEA2}"/>
              </a:ext>
            </a:extLst>
          </p:cNvPr>
          <p:cNvSpPr/>
          <p:nvPr/>
        </p:nvSpPr>
        <p:spPr>
          <a:xfrm rot="19584499">
            <a:off x="5963219" y="2409015"/>
            <a:ext cx="319596" cy="51563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/>
          </a:p>
        </p:txBody>
      </p:sp>
      <p:sp>
        <p:nvSpPr>
          <p:cNvPr id="24" name="Puščica: dol 23">
            <a:extLst>
              <a:ext uri="{FF2B5EF4-FFF2-40B4-BE49-F238E27FC236}">
                <a16:creationId xmlns:a16="http://schemas.microsoft.com/office/drawing/2014/main" id="{078A6FC8-B6F9-41EF-8EBD-1A6D63F2FF14}"/>
              </a:ext>
            </a:extLst>
          </p:cNvPr>
          <p:cNvSpPr/>
          <p:nvPr/>
        </p:nvSpPr>
        <p:spPr>
          <a:xfrm rot="19584499">
            <a:off x="5515021" y="4565347"/>
            <a:ext cx="319596" cy="51563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46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67"/>
    </mc:Choice>
    <mc:Fallback xmlns="">
      <p:transition spd="slow" advTm="3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Wild Side: The flies of winter - The Martha&amp;#39;s Vineyard Times">
            <a:extLst>
              <a:ext uri="{FF2B5EF4-FFF2-40B4-BE49-F238E27FC236}">
                <a16:creationId xmlns:a16="http://schemas.microsoft.com/office/drawing/2014/main" id="{6735D209-2A35-48E9-8899-7894AC32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5154149" cy="386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te tudi vi polno stanovanje pikapolonic? - siol.net">
            <a:extLst>
              <a:ext uri="{FF2B5EF4-FFF2-40B4-BE49-F238E27FC236}">
                <a16:creationId xmlns:a16="http://schemas.microsoft.com/office/drawing/2014/main" id="{8579CE2A-5E46-4ECD-BDAC-59CBD9819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92" y="1412776"/>
            <a:ext cx="3585592" cy="239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afari Ltd. Življenjski cikel - Metulj | mimovrste=)">
            <a:extLst>
              <a:ext uri="{FF2B5EF4-FFF2-40B4-BE49-F238E27FC236}">
                <a16:creationId xmlns:a16="http://schemas.microsoft.com/office/drawing/2014/main" id="{E92D892E-DA99-4B19-9949-8271BDB89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92" y="3861048"/>
            <a:ext cx="3211556" cy="279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839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48243-6EBD-CB74-D663-AEF4CF2B3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E8BE4D-B6FD-ECA1-7804-BB2E91B0BD34}"/>
              </a:ext>
            </a:extLst>
          </p:cNvPr>
          <p:cNvSpPr txBox="1">
            <a:spLocks/>
          </p:cNvSpPr>
          <p:nvPr/>
        </p:nvSpPr>
        <p:spPr bwMode="auto">
          <a:xfrm>
            <a:off x="2051720" y="152636"/>
            <a:ext cx="6650955" cy="82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l"/>
            <a:r>
              <a:rPr lang="sl-SI" sz="4800" kern="0" dirty="0">
                <a:solidFill>
                  <a:schemeClr val="bg1"/>
                </a:solidFill>
                <a:latin typeface="Soup of Justice" pitchFamily="2" charset="0"/>
              </a:rPr>
              <a:t>NE PREŽIVIJO</a:t>
            </a:r>
            <a:endParaRPr lang="en-US" sz="4800" kern="0" dirty="0">
              <a:solidFill>
                <a:schemeClr val="bg1"/>
              </a:solidFill>
              <a:latin typeface="Soup of Justice" pitchFamily="2" charset="0"/>
            </a:endParaRPr>
          </a:p>
        </p:txBody>
      </p:sp>
      <p:pic>
        <p:nvPicPr>
          <p:cNvPr id="5130" name="Picture 10" descr="Wild Side: The flies of winter - The Martha&amp;#39;s Vineyard Times">
            <a:extLst>
              <a:ext uri="{FF2B5EF4-FFF2-40B4-BE49-F238E27FC236}">
                <a16:creationId xmlns:a16="http://schemas.microsoft.com/office/drawing/2014/main" id="{9B8ADDF2-001A-C407-9BA7-DE1B177E1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5154149" cy="386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te tudi vi polno stanovanje pikapolonic? - siol.net">
            <a:extLst>
              <a:ext uri="{FF2B5EF4-FFF2-40B4-BE49-F238E27FC236}">
                <a16:creationId xmlns:a16="http://schemas.microsoft.com/office/drawing/2014/main" id="{9CF544C3-B20F-F557-29B3-FD8A0DF62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92" y="1412776"/>
            <a:ext cx="3585592" cy="239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afari Ltd. Življenjski cikel - Metulj | mimovrste=)">
            <a:extLst>
              <a:ext uri="{FF2B5EF4-FFF2-40B4-BE49-F238E27FC236}">
                <a16:creationId xmlns:a16="http://schemas.microsoft.com/office/drawing/2014/main" id="{C2ED0D54-37E8-3458-1CBD-AA6F023C6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92" y="3861048"/>
            <a:ext cx="3211556" cy="279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776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fodrom - Zakaj ptice letijo v obliki črke v?">
            <a:extLst>
              <a:ext uri="{FF2B5EF4-FFF2-40B4-BE49-F238E27FC236}">
                <a16:creationId xmlns:a16="http://schemas.microsoft.com/office/drawing/2014/main" id="{C5D6E4F0-34DB-4F5F-9C3C-273DA98A2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432475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mečka lastovica by Gregory Senica (@dniko) | Galerija - Slo-Foto.net">
            <a:extLst>
              <a:ext uri="{FF2B5EF4-FFF2-40B4-BE49-F238E27FC236}">
                <a16:creationId xmlns:a16="http://schemas.microsoft.com/office/drawing/2014/main" id="{7D1DDBC2-1CC2-4F50-AB3B-35A59212C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00" y="1411429"/>
            <a:ext cx="4324753" cy="288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ukavica - Wikipedija, prosta enciklopedija">
            <a:extLst>
              <a:ext uri="{FF2B5EF4-FFF2-40B4-BE49-F238E27FC236}">
                <a16:creationId xmlns:a16="http://schemas.microsoft.com/office/drawing/2014/main" id="{C2E92592-67D6-453F-9F83-43CC35671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2" b="5760"/>
          <a:stretch/>
        </p:blipFill>
        <p:spPr bwMode="auto">
          <a:xfrm>
            <a:off x="108113" y="4365104"/>
            <a:ext cx="4324752" cy="23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ela štorklja by Dušan Šipek (@DusanSipek) | Galerija - Slo-Foto.net">
            <a:extLst>
              <a:ext uri="{FF2B5EF4-FFF2-40B4-BE49-F238E27FC236}">
                <a16:creationId xmlns:a16="http://schemas.microsoft.com/office/drawing/2014/main" id="{F631787A-0F43-47E4-A1FD-5210F8BBB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-3648" r="-735" b="11948"/>
          <a:stretch/>
        </p:blipFill>
        <p:spPr bwMode="auto">
          <a:xfrm>
            <a:off x="4607700" y="4040054"/>
            <a:ext cx="436045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338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2B141-4D14-54CA-4464-81851AB4D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fodrom - Zakaj ptice letijo v obliki črke v?">
            <a:extLst>
              <a:ext uri="{FF2B5EF4-FFF2-40B4-BE49-F238E27FC236}">
                <a16:creationId xmlns:a16="http://schemas.microsoft.com/office/drawing/2014/main" id="{131908A4-B636-A996-01C5-BFA3E0D8D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432475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B17C34-2F30-91C1-6A2B-CBB016D68070}"/>
              </a:ext>
            </a:extLst>
          </p:cNvPr>
          <p:cNvSpPr txBox="1">
            <a:spLocks/>
          </p:cNvSpPr>
          <p:nvPr/>
        </p:nvSpPr>
        <p:spPr bwMode="auto">
          <a:xfrm>
            <a:off x="2051720" y="88127"/>
            <a:ext cx="6650955" cy="82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l"/>
            <a:r>
              <a:rPr lang="sl-SI" sz="6000" kern="0" dirty="0">
                <a:solidFill>
                  <a:schemeClr val="bg1"/>
                </a:solidFill>
                <a:latin typeface="Soup of Justice" pitchFamily="2" charset="0"/>
              </a:rPr>
              <a:t>Se odselijo</a:t>
            </a:r>
            <a:endParaRPr lang="en-US" sz="6000" kern="0" dirty="0">
              <a:solidFill>
                <a:schemeClr val="bg1"/>
              </a:solidFill>
              <a:latin typeface="Soup of Justice" pitchFamily="2" charset="0"/>
            </a:endParaRPr>
          </a:p>
        </p:txBody>
      </p:sp>
      <p:pic>
        <p:nvPicPr>
          <p:cNvPr id="5124" name="Picture 4" descr="Kmečka lastovica by Gregory Senica (@dniko) | Galerija - Slo-Foto.net">
            <a:extLst>
              <a:ext uri="{FF2B5EF4-FFF2-40B4-BE49-F238E27FC236}">
                <a16:creationId xmlns:a16="http://schemas.microsoft.com/office/drawing/2014/main" id="{D0CB9D1C-1773-3687-D769-263224E4F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00" y="1411429"/>
            <a:ext cx="4324753" cy="288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ukavica - Wikipedija, prosta enciklopedija">
            <a:extLst>
              <a:ext uri="{FF2B5EF4-FFF2-40B4-BE49-F238E27FC236}">
                <a16:creationId xmlns:a16="http://schemas.microsoft.com/office/drawing/2014/main" id="{04770DC2-EF5B-44FF-B64C-E45C10DC0A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2" b="5760"/>
          <a:stretch/>
        </p:blipFill>
        <p:spPr bwMode="auto">
          <a:xfrm>
            <a:off x="108113" y="4365104"/>
            <a:ext cx="4324752" cy="23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ela štorklja by Dušan Šipek (@DusanSipek) | Galerija - Slo-Foto.net">
            <a:extLst>
              <a:ext uri="{FF2B5EF4-FFF2-40B4-BE49-F238E27FC236}">
                <a16:creationId xmlns:a16="http://schemas.microsoft.com/office/drawing/2014/main" id="{F92DCACB-4E05-CFA2-E4B1-B4696F00B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t="-3648" r="-735" b="11948"/>
          <a:stretch/>
        </p:blipFill>
        <p:spPr bwMode="auto">
          <a:xfrm>
            <a:off x="4607700" y="4040054"/>
            <a:ext cx="436045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452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aščica – Iztok Kveder">
            <a:extLst>
              <a:ext uri="{FF2B5EF4-FFF2-40B4-BE49-F238E27FC236}">
                <a16:creationId xmlns:a16="http://schemas.microsoft.com/office/drawing/2014/main" id="{D543D559-DBC4-45B7-A83B-01476125A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98" y="188641"/>
            <a:ext cx="582536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TICE POZIMI V BRJU IN BREJAH, Bor, Žiga in Boris Kozinc">
            <a:extLst>
              <a:ext uri="{FF2B5EF4-FFF2-40B4-BE49-F238E27FC236}">
                <a16:creationId xmlns:a16="http://schemas.microsoft.com/office/drawing/2014/main" id="{AA9C582A-B36F-45E8-8E2A-5896EAC3E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6" y="1469034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ranjenje zunanjih ptic pozimi - AKTUALNO - Semenarna Ljubljana">
            <a:extLst>
              <a:ext uri="{FF2B5EF4-FFF2-40B4-BE49-F238E27FC236}">
                <a16:creationId xmlns:a16="http://schemas.microsoft.com/office/drawing/2014/main" id="{A4CF8924-6F9E-4262-A402-24ECAFBF8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6" y="3453499"/>
            <a:ext cx="4890120" cy="32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Kos ptič Fotke, Slike">
            <a:extLst>
              <a:ext uri="{FF2B5EF4-FFF2-40B4-BE49-F238E27FC236}">
                <a16:creationId xmlns:a16="http://schemas.microsoft.com/office/drawing/2014/main" id="{640BFA16-D7FE-41ED-95F9-2F8E82764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1" t="8320" b="6961"/>
          <a:stretch/>
        </p:blipFill>
        <p:spPr bwMode="auto">
          <a:xfrm>
            <a:off x="5076056" y="3645023"/>
            <a:ext cx="3888432" cy="306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40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1006C1-6304-4EEF-B663-08E8E8B59731}"/>
              </a:ext>
            </a:extLst>
          </p:cNvPr>
          <p:cNvSpPr txBox="1">
            <a:spLocks/>
          </p:cNvSpPr>
          <p:nvPr/>
        </p:nvSpPr>
        <p:spPr bwMode="auto">
          <a:xfrm>
            <a:off x="1979712" y="116632"/>
            <a:ext cx="7992888" cy="82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l"/>
            <a:r>
              <a:rPr lang="sl-SI" sz="3600" kern="0" dirty="0">
                <a:solidFill>
                  <a:schemeClr val="bg1"/>
                </a:solidFill>
                <a:latin typeface="Soup of Justice" pitchFamily="2" charset="0"/>
              </a:rPr>
              <a:t>Brez stalne telesne temperature</a:t>
            </a:r>
            <a:endParaRPr lang="en-US" sz="3600" kern="0" dirty="0">
              <a:solidFill>
                <a:schemeClr val="bg1"/>
              </a:solidFill>
              <a:latin typeface="Soup of Justice" pitchFamily="2" charset="0"/>
            </a:endParaRPr>
          </a:p>
        </p:txBody>
      </p:sp>
      <p:pic>
        <p:nvPicPr>
          <p:cNvPr id="6148" name="Picture 4" descr="Do Pet Turtles Hibernate? Turtle Brumation Facts - VIVO Pets">
            <a:extLst>
              <a:ext uri="{FF2B5EF4-FFF2-40B4-BE49-F238E27FC236}">
                <a16:creationId xmlns:a16="http://schemas.microsoft.com/office/drawing/2014/main" id="{A894A8DB-D320-4159-B141-52838D088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7"/>
          <a:stretch/>
        </p:blipFill>
        <p:spPr bwMode="auto">
          <a:xfrm>
            <a:off x="4716016" y="1393365"/>
            <a:ext cx="3925957" cy="282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rog hibernation Images, Stock Photos &amp;amp; Vectors | Shutterstock">
            <a:extLst>
              <a:ext uri="{FF2B5EF4-FFF2-40B4-BE49-F238E27FC236}">
                <a16:creationId xmlns:a16="http://schemas.microsoft.com/office/drawing/2014/main" id="{5324AA36-E1C1-402D-B280-CD2CF3A97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3096" r="-210" b="37115"/>
          <a:stretch/>
        </p:blipFill>
        <p:spPr bwMode="auto">
          <a:xfrm>
            <a:off x="132655" y="4567652"/>
            <a:ext cx="4465815" cy="211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oman or Edible Snail (Helix pomatia)">
            <a:extLst>
              <a:ext uri="{FF2B5EF4-FFF2-40B4-BE49-F238E27FC236}">
                <a16:creationId xmlns:a16="http://schemas.microsoft.com/office/drawing/2014/main" id="{89654665-E335-459B-BEBD-5ED5D0436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37833"/>
            <a:ext cx="1847850" cy="240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Tuja planinka na Doliču prijela gada, ki jo je ugriznil | Dnevnik">
            <a:extLst>
              <a:ext uri="{FF2B5EF4-FFF2-40B4-BE49-F238E27FC236}">
                <a16:creationId xmlns:a16="http://schemas.microsoft.com/office/drawing/2014/main" id="{4BB4627F-55DC-45F2-A2EA-F92348DF6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4"/>
          <a:stretch/>
        </p:blipFill>
        <p:spPr bwMode="auto">
          <a:xfrm>
            <a:off x="123426" y="1379554"/>
            <a:ext cx="4475705" cy="320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trupeno sluz prši tudi do metra daleč | Žurnal24">
            <a:extLst>
              <a:ext uri="{FF2B5EF4-FFF2-40B4-BE49-F238E27FC236}">
                <a16:creationId xmlns:a16="http://schemas.microsoft.com/office/drawing/2014/main" id="{FAB40DDF-241E-4614-BDA8-3EEDBBE25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" r="26966"/>
          <a:stretch/>
        </p:blipFill>
        <p:spPr bwMode="auto">
          <a:xfrm>
            <a:off x="6678994" y="4337833"/>
            <a:ext cx="2332351" cy="239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335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Triglav2">
            <a:extLst>
              <a:ext uri="{FF2B5EF4-FFF2-40B4-BE49-F238E27FC236}">
                <a16:creationId xmlns:a16="http://schemas.microsoft.com/office/drawing/2014/main" id="{06D91732-E2CB-4DE1-AD31-2F8332F67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79" y="1412776"/>
            <a:ext cx="204946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O:\tinaM\Documents\TNP v letih 2010 in 2011\fotografije TNP2010 in 2011\splošne fotografije\FOTOARHIV\Živali\foto_arhiv_TNP-670.jpg">
            <a:extLst>
              <a:ext uri="{FF2B5EF4-FFF2-40B4-BE49-F238E27FC236}">
                <a16:creationId xmlns:a16="http://schemas.microsoft.com/office/drawing/2014/main" id="{5DB99299-4730-4ECF-BC8A-CFE437096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4729" y="1412776"/>
            <a:ext cx="19462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O:\tinaM\Documents\TNP v letih 2010 in 2011\fotografije TNP2010 in 2011\splošne fotografije\FOTOARHIV\Kulturna krajina\foto_arhiv_TNP-62.jpg">
            <a:extLst>
              <a:ext uri="{FF2B5EF4-FFF2-40B4-BE49-F238E27FC236}">
                <a16:creationId xmlns:a16="http://schemas.microsoft.com/office/drawing/2014/main" id="{0F2EE157-D3A2-4B2F-B676-0BC1E62D4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0492" y="1412776"/>
            <a:ext cx="202406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O:\tinaM\Documents\TNP v letih 2010 in 2011\fotografije TNP2010 in 2011\splošne fotografije\FOTOARHIV\Kulturna krajina\foto_arhiv_TNP-70.jpg">
            <a:extLst>
              <a:ext uri="{FF2B5EF4-FFF2-40B4-BE49-F238E27FC236}">
                <a16:creationId xmlns:a16="http://schemas.microsoft.com/office/drawing/2014/main" id="{420C72DE-35EF-47E1-8AE8-8DAF5F824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5754" y="1412776"/>
            <a:ext cx="20256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O:\tinaM\Documents\TNP v letih 2010 in 2011\fotografije TNP2010 in 2011\splošne fotografije\FOTOARHIV\Reke\foto_arhiv_TNP-319.jpg">
            <a:extLst>
              <a:ext uri="{FF2B5EF4-FFF2-40B4-BE49-F238E27FC236}">
                <a16:creationId xmlns:a16="http://schemas.microsoft.com/office/drawing/2014/main" id="{DA189E5E-FEAD-4EB8-9F41-97D8E9AEE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71879" y="1412776"/>
            <a:ext cx="9366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O:\tinaM\Documents\TNP v letih 2010 in 2011\fotografije TNP2010 in 2011\splošne fotografije\FOTOARHIV\Rože\foto_arhiv_TNP-227.jpg">
            <a:extLst>
              <a:ext uri="{FF2B5EF4-FFF2-40B4-BE49-F238E27FC236}">
                <a16:creationId xmlns:a16="http://schemas.microsoft.com/office/drawing/2014/main" id="{B6AD9E49-2377-4E33-A10F-F7786F8B3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92154" y="1412776"/>
            <a:ext cx="8842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O:\tinaM\Documents\TNP v letih 2010 in 2011\fotografije TNP2010 in 2011\splošne fotografije\FOTOARHIV\Človek\foto_arhiv_TNP-150.jpg">
            <a:extLst>
              <a:ext uri="{FF2B5EF4-FFF2-40B4-BE49-F238E27FC236}">
                <a16:creationId xmlns:a16="http://schemas.microsoft.com/office/drawing/2014/main" id="{15511459-B243-4927-B974-604A0AAD4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279" y="2847876"/>
            <a:ext cx="2232025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O:\tinaM\Documents\TNP v letih 2010 in 2011\fotografije TNP2010 in 2011\splošne fotografije\FOTOARHIV\Človek\foto_arhiv_TNP-416.jpg">
            <a:extLst>
              <a:ext uri="{FF2B5EF4-FFF2-40B4-BE49-F238E27FC236}">
                <a16:creationId xmlns:a16="http://schemas.microsoft.com/office/drawing/2014/main" id="{8771388C-5413-4F4F-B0E1-60D746B4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01304" y="2847876"/>
            <a:ext cx="231616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35F661BE-4D90-4DEC-AF22-77282743E8C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06354" y="2847876"/>
            <a:ext cx="227171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4" descr="O:\tinaM\Documents\TNP v letih 2010 in 2011\fotografije TNP2010 in 2011\Alpska konvencija\bus_alpska konv_triglavski_narodni_park_bus_02.jpg">
            <a:extLst>
              <a:ext uri="{FF2B5EF4-FFF2-40B4-BE49-F238E27FC236}">
                <a16:creationId xmlns:a16="http://schemas.microsoft.com/office/drawing/2014/main" id="{2D78F607-9170-4E8D-96D6-D65ED1B18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38379" y="2847876"/>
            <a:ext cx="22701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PoljeZBesedilom 25">
            <a:extLst>
              <a:ext uri="{FF2B5EF4-FFF2-40B4-BE49-F238E27FC236}">
                <a16:creationId xmlns:a16="http://schemas.microsoft.com/office/drawing/2014/main" id="{D3C5CEA5-F97F-4B16-A281-27C01B62BC54}"/>
              </a:ext>
            </a:extLst>
          </p:cNvPr>
          <p:cNvSpPr txBox="1"/>
          <p:nvPr/>
        </p:nvSpPr>
        <p:spPr>
          <a:xfrm>
            <a:off x="1980646" y="476672"/>
            <a:ext cx="4607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TRIGLAVSKI NARODNI PARK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E55808AD-69C9-48A0-9898-A27E757EB910}"/>
              </a:ext>
            </a:extLst>
          </p:cNvPr>
          <p:cNvSpPr txBox="1"/>
          <p:nvPr/>
        </p:nvSpPr>
        <p:spPr>
          <a:xfrm>
            <a:off x="1313638" y="4437112"/>
            <a:ext cx="65167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Triglavski narodni park je nekaj najdragocenejšega, </a:t>
            </a:r>
          </a:p>
          <a:p>
            <a:pPr algn="ctr"/>
            <a:r>
              <a:rPr lang="sl-SI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kar Slovenci premoremo. </a:t>
            </a:r>
          </a:p>
          <a:p>
            <a:pPr algn="ctr"/>
            <a:endParaRPr lang="sl-SI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sl-SI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Bogat živalski in rastlinski svet, izjemna gorska krajina ter bogata kulturna dediščina.</a:t>
            </a:r>
          </a:p>
          <a:p>
            <a:pPr algn="ctr"/>
            <a:endParaRPr lang="sl-SI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sl-SI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Živeti v narodnem parku </a:t>
            </a:r>
          </a:p>
          <a:p>
            <a:pPr algn="ctr"/>
            <a:r>
              <a:rPr lang="sl-SI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ali blizu njega je posebna danost.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2EDF9EEA-2970-4A21-929B-0BE19A3DFA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58820"/>
            <a:ext cx="1901565" cy="89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07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4AC5A-E322-92E1-0516-F76065EBE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F3CA23-66BF-18AA-A48E-C19A24A78894}"/>
              </a:ext>
            </a:extLst>
          </p:cNvPr>
          <p:cNvSpPr txBox="1">
            <a:spLocks/>
          </p:cNvSpPr>
          <p:nvPr/>
        </p:nvSpPr>
        <p:spPr bwMode="auto">
          <a:xfrm>
            <a:off x="1979712" y="116632"/>
            <a:ext cx="7992888" cy="82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l"/>
            <a:r>
              <a:rPr lang="sl-SI" sz="3600" kern="0" dirty="0">
                <a:solidFill>
                  <a:schemeClr val="bg1"/>
                </a:solidFill>
                <a:latin typeface="Soup of Justice" pitchFamily="2" charset="0"/>
              </a:rPr>
              <a:t>Brez stalne telesne temperature</a:t>
            </a:r>
            <a:endParaRPr lang="en-US" sz="3600" kern="0" dirty="0">
              <a:solidFill>
                <a:schemeClr val="bg1"/>
              </a:solidFill>
              <a:latin typeface="Soup of Justice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4E39E7-4F9B-EE13-5D3E-277E0CC448B1}"/>
              </a:ext>
            </a:extLst>
          </p:cNvPr>
          <p:cNvSpPr txBox="1">
            <a:spLocks/>
          </p:cNvSpPr>
          <p:nvPr/>
        </p:nvSpPr>
        <p:spPr bwMode="auto">
          <a:xfrm>
            <a:off x="6228184" y="560102"/>
            <a:ext cx="2808312" cy="82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l"/>
            <a:r>
              <a:rPr lang="sl-SI" sz="4800" kern="0" dirty="0">
                <a:solidFill>
                  <a:srgbClr val="FFFF00"/>
                </a:solidFill>
                <a:latin typeface="Soup of Justice" pitchFamily="2" charset="0"/>
              </a:rPr>
              <a:t>otrpnejo</a:t>
            </a:r>
            <a:endParaRPr lang="en-US" sz="4800" kern="0" dirty="0">
              <a:solidFill>
                <a:srgbClr val="FFFF00"/>
              </a:solidFill>
              <a:latin typeface="Soup of Justice" pitchFamily="2" charset="0"/>
            </a:endParaRPr>
          </a:p>
        </p:txBody>
      </p:sp>
      <p:pic>
        <p:nvPicPr>
          <p:cNvPr id="6148" name="Picture 4" descr="Do Pet Turtles Hibernate? Turtle Brumation Facts - VIVO Pets">
            <a:extLst>
              <a:ext uri="{FF2B5EF4-FFF2-40B4-BE49-F238E27FC236}">
                <a16:creationId xmlns:a16="http://schemas.microsoft.com/office/drawing/2014/main" id="{D6FD6F0A-FCD8-48F1-4B94-3500B832E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7"/>
          <a:stretch/>
        </p:blipFill>
        <p:spPr bwMode="auto">
          <a:xfrm>
            <a:off x="4716016" y="1393365"/>
            <a:ext cx="3925957" cy="282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rog hibernation Images, Stock Photos &amp;amp; Vectors | Shutterstock">
            <a:extLst>
              <a:ext uri="{FF2B5EF4-FFF2-40B4-BE49-F238E27FC236}">
                <a16:creationId xmlns:a16="http://schemas.microsoft.com/office/drawing/2014/main" id="{C3ABD329-460F-E925-BD6E-E4D7DDEA1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3096" r="-210" b="37115"/>
          <a:stretch/>
        </p:blipFill>
        <p:spPr bwMode="auto">
          <a:xfrm>
            <a:off x="132655" y="4567652"/>
            <a:ext cx="4465815" cy="211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oman or Edible Snail (Helix pomatia)">
            <a:extLst>
              <a:ext uri="{FF2B5EF4-FFF2-40B4-BE49-F238E27FC236}">
                <a16:creationId xmlns:a16="http://schemas.microsoft.com/office/drawing/2014/main" id="{DCCF21EF-58F2-52E7-AB2C-AACD72C00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37833"/>
            <a:ext cx="1847850" cy="240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Tuja planinka na Doliču prijela gada, ki jo je ugriznil | Dnevnik">
            <a:extLst>
              <a:ext uri="{FF2B5EF4-FFF2-40B4-BE49-F238E27FC236}">
                <a16:creationId xmlns:a16="http://schemas.microsoft.com/office/drawing/2014/main" id="{FDBAB824-BB9C-F461-E924-F334C725A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4"/>
          <a:stretch/>
        </p:blipFill>
        <p:spPr bwMode="auto">
          <a:xfrm>
            <a:off x="123426" y="1379554"/>
            <a:ext cx="4475705" cy="320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trupeno sluz prši tudi do metra daleč | Žurnal24">
            <a:extLst>
              <a:ext uri="{FF2B5EF4-FFF2-40B4-BE49-F238E27FC236}">
                <a16:creationId xmlns:a16="http://schemas.microsoft.com/office/drawing/2014/main" id="{653655AB-C252-023D-7FB5-CB22BA685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" r="26966"/>
          <a:stretch/>
        </p:blipFill>
        <p:spPr bwMode="auto">
          <a:xfrm>
            <a:off x="6678994" y="4337833"/>
            <a:ext cx="2332351" cy="239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327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eznanec ustrelil medveda in ga pustil na mestu, kjer je obležal - 24ur.com">
            <a:extLst>
              <a:ext uri="{FF2B5EF4-FFF2-40B4-BE49-F238E27FC236}">
                <a16:creationId xmlns:a16="http://schemas.microsoft.com/office/drawing/2014/main" id="{4AEEE484-46D7-4D0E-9526-593B93979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5"/>
          <a:stretch/>
        </p:blipFill>
        <p:spPr bwMode="auto">
          <a:xfrm>
            <a:off x="2915816" y="2852936"/>
            <a:ext cx="6048672" cy="382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edved pošteno prestrašil Kočevca | Žurnal24">
            <a:extLst>
              <a:ext uri="{FF2B5EF4-FFF2-40B4-BE49-F238E27FC236}">
                <a16:creationId xmlns:a16="http://schemas.microsoft.com/office/drawing/2014/main" id="{2691A7AC-EEED-40CA-B815-AADA5087F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37"/>
          <a:stretch/>
        </p:blipFill>
        <p:spPr bwMode="auto">
          <a:xfrm>
            <a:off x="102432" y="1380695"/>
            <a:ext cx="3821496" cy="31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513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7604D-6E21-6546-C4FB-4BFD2521D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F1F364-666F-56D8-E9FB-1744FB25FE7E}"/>
              </a:ext>
            </a:extLst>
          </p:cNvPr>
          <p:cNvSpPr txBox="1">
            <a:spLocks/>
          </p:cNvSpPr>
          <p:nvPr/>
        </p:nvSpPr>
        <p:spPr bwMode="auto">
          <a:xfrm>
            <a:off x="5436096" y="560102"/>
            <a:ext cx="3600400" cy="82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l"/>
            <a:r>
              <a:rPr lang="sl-SI" sz="4800" kern="0" dirty="0">
                <a:solidFill>
                  <a:srgbClr val="FFFF00"/>
                </a:solidFill>
                <a:latin typeface="Soup of Justice" pitchFamily="2" charset="0"/>
              </a:rPr>
              <a:t>dremajo</a:t>
            </a:r>
            <a:endParaRPr lang="en-US" sz="4800" kern="0" dirty="0">
              <a:solidFill>
                <a:srgbClr val="FFFF00"/>
              </a:solidFill>
              <a:latin typeface="Soup of Justice" pitchFamily="2" charset="0"/>
            </a:endParaRPr>
          </a:p>
        </p:txBody>
      </p:sp>
      <p:pic>
        <p:nvPicPr>
          <p:cNvPr id="10242" name="Picture 2" descr="Neznanec ustrelil medveda in ga pustil na mestu, kjer je obležal - 24ur.com">
            <a:extLst>
              <a:ext uri="{FF2B5EF4-FFF2-40B4-BE49-F238E27FC236}">
                <a16:creationId xmlns:a16="http://schemas.microsoft.com/office/drawing/2014/main" id="{2FC35D76-8963-C32B-1172-1818DE197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5"/>
          <a:stretch/>
        </p:blipFill>
        <p:spPr bwMode="auto">
          <a:xfrm>
            <a:off x="2915816" y="2852936"/>
            <a:ext cx="6048672" cy="382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edved pošteno prestrašil Kočevca | Žurnal24">
            <a:extLst>
              <a:ext uri="{FF2B5EF4-FFF2-40B4-BE49-F238E27FC236}">
                <a16:creationId xmlns:a16="http://schemas.microsoft.com/office/drawing/2014/main" id="{23C9B80D-3AB9-C9DC-05F3-93362CA6F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37"/>
          <a:stretch/>
        </p:blipFill>
        <p:spPr bwMode="auto">
          <a:xfrm>
            <a:off x="102432" y="1380695"/>
            <a:ext cx="3821496" cy="31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310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B2D817-4943-4238-A849-EB30EC1FA431}"/>
              </a:ext>
            </a:extLst>
          </p:cNvPr>
          <p:cNvSpPr txBox="1">
            <a:spLocks/>
          </p:cNvSpPr>
          <p:nvPr/>
        </p:nvSpPr>
        <p:spPr bwMode="auto">
          <a:xfrm>
            <a:off x="5436096" y="560102"/>
            <a:ext cx="3600400" cy="82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l"/>
            <a:r>
              <a:rPr lang="sl-SI" sz="4800" kern="0" dirty="0">
                <a:solidFill>
                  <a:srgbClr val="FFFF00"/>
                </a:solidFill>
                <a:latin typeface="Soup of Justice" pitchFamily="2" charset="0"/>
              </a:rPr>
              <a:t>dremajo</a:t>
            </a:r>
            <a:endParaRPr lang="en-US" sz="4800" kern="0" dirty="0">
              <a:solidFill>
                <a:srgbClr val="FFFF00"/>
              </a:solidFill>
              <a:latin typeface="Soup of Justice" pitchFamily="2" charset="0"/>
            </a:endParaRPr>
          </a:p>
        </p:txBody>
      </p:sp>
      <p:pic>
        <p:nvPicPr>
          <p:cNvPr id="11266" name="Picture 2" descr="Zaradi veverice, ki ima kugo, so zaprli kamp - 24ur.com">
            <a:extLst>
              <a:ext uri="{FF2B5EF4-FFF2-40B4-BE49-F238E27FC236}">
                <a16:creationId xmlns:a16="http://schemas.microsoft.com/office/drawing/2014/main" id="{8AC27BD8-B7DB-4010-88F9-738690F18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80695"/>
            <a:ext cx="4608512" cy="311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avadna veverica Fotke, Slike">
            <a:extLst>
              <a:ext uri="{FF2B5EF4-FFF2-40B4-BE49-F238E27FC236}">
                <a16:creationId xmlns:a16="http://schemas.microsoft.com/office/drawing/2014/main" id="{6D95EA7A-CB34-4721-B991-191396BE2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"/>
          <a:stretch/>
        </p:blipFill>
        <p:spPr bwMode="auto">
          <a:xfrm>
            <a:off x="4860032" y="1393880"/>
            <a:ext cx="3971925" cy="524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Zakaj so veverice nevarnejše od hekerjev - siol.net">
            <a:extLst>
              <a:ext uri="{FF2B5EF4-FFF2-40B4-BE49-F238E27FC236}">
                <a16:creationId xmlns:a16="http://schemas.microsoft.com/office/drawing/2014/main" id="{38C0AC33-B26D-4849-9F6B-5E4A7AC69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1"/>
          <a:stretch/>
        </p:blipFill>
        <p:spPr bwMode="auto">
          <a:xfrm>
            <a:off x="107504" y="4149080"/>
            <a:ext cx="4608512" cy="268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008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avadni polh – Lovska zveza Slovenije">
            <a:extLst>
              <a:ext uri="{FF2B5EF4-FFF2-40B4-BE49-F238E27FC236}">
                <a16:creationId xmlns:a16="http://schemas.microsoft.com/office/drawing/2014/main" id="{D9F6BF50-EADD-4929-95D4-2FC1ADC8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40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lpski svizec (Marmota marmota) – Miro Podgoršek">
            <a:extLst>
              <a:ext uri="{FF2B5EF4-FFF2-40B4-BE49-F238E27FC236}">
                <a16:creationId xmlns:a16="http://schemas.microsoft.com/office/drawing/2014/main" id="{52DD29B0-0298-4278-BE70-DDEE9755C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3"/>
          <a:stretch/>
        </p:blipFill>
        <p:spPr bwMode="auto">
          <a:xfrm>
            <a:off x="3194192" y="1524000"/>
            <a:ext cx="4786666" cy="291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L: Naša naravna dediščina - Kje so netopirji pozimi? | Lokalno.si">
            <a:extLst>
              <a:ext uri="{FF2B5EF4-FFF2-40B4-BE49-F238E27FC236}">
                <a16:creationId xmlns:a16="http://schemas.microsoft.com/office/drawing/2014/main" id="{8C127EA5-78C5-4735-9FA1-A1EA8897E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0216"/>
            <a:ext cx="4202812" cy="27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Ježi na našem vrtu - zmote in napake - Eko Dežela">
            <a:extLst>
              <a:ext uri="{FF2B5EF4-FFF2-40B4-BE49-F238E27FC236}">
                <a16:creationId xmlns:a16="http://schemas.microsoft.com/office/drawing/2014/main" id="{B15170F9-1290-42D8-A92D-D61F1A469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5"/>
          <a:stretch/>
        </p:blipFill>
        <p:spPr bwMode="auto">
          <a:xfrm>
            <a:off x="4521857" y="4149081"/>
            <a:ext cx="425014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215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B0490-F13D-6CDB-E3E2-5BDF1F98D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B40108-3295-E8A6-CABA-CE27FBFEA8F3}"/>
              </a:ext>
            </a:extLst>
          </p:cNvPr>
          <p:cNvSpPr txBox="1">
            <a:spLocks/>
          </p:cNvSpPr>
          <p:nvPr/>
        </p:nvSpPr>
        <p:spPr bwMode="auto">
          <a:xfrm>
            <a:off x="5436096" y="560102"/>
            <a:ext cx="3600400" cy="82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l"/>
            <a:r>
              <a:rPr lang="sl-SI" sz="4800" kern="0" dirty="0" err="1">
                <a:solidFill>
                  <a:srgbClr val="FFFF00"/>
                </a:solidFill>
                <a:latin typeface="Soup of Justice" pitchFamily="2" charset="0"/>
              </a:rPr>
              <a:t>hibernirajo</a:t>
            </a:r>
            <a:endParaRPr lang="en-US" sz="4800" kern="0" dirty="0">
              <a:solidFill>
                <a:srgbClr val="FFFF00"/>
              </a:solidFill>
              <a:latin typeface="Soup of Justice" pitchFamily="2" charset="0"/>
            </a:endParaRPr>
          </a:p>
        </p:txBody>
      </p:sp>
      <p:pic>
        <p:nvPicPr>
          <p:cNvPr id="7170" name="Picture 2" descr="Navadni polh – Lovska zveza Slovenije">
            <a:extLst>
              <a:ext uri="{FF2B5EF4-FFF2-40B4-BE49-F238E27FC236}">
                <a16:creationId xmlns:a16="http://schemas.microsoft.com/office/drawing/2014/main" id="{8327EF39-0654-11DA-C7C7-395AB90C8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40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lpski svizec (Marmota marmota) – Miro Podgoršek">
            <a:extLst>
              <a:ext uri="{FF2B5EF4-FFF2-40B4-BE49-F238E27FC236}">
                <a16:creationId xmlns:a16="http://schemas.microsoft.com/office/drawing/2014/main" id="{10490992-C035-E756-1213-8417618C2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3"/>
          <a:stretch/>
        </p:blipFill>
        <p:spPr bwMode="auto">
          <a:xfrm>
            <a:off x="3194192" y="1524000"/>
            <a:ext cx="4786666" cy="291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L: Naša naravna dediščina - Kje so netopirji pozimi? | Lokalno.si">
            <a:extLst>
              <a:ext uri="{FF2B5EF4-FFF2-40B4-BE49-F238E27FC236}">
                <a16:creationId xmlns:a16="http://schemas.microsoft.com/office/drawing/2014/main" id="{F4179A2B-DCB8-C69B-1BEE-E53384E48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0216"/>
            <a:ext cx="4202812" cy="27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Ježi na našem vrtu - zmote in napake - Eko Dežela">
            <a:extLst>
              <a:ext uri="{FF2B5EF4-FFF2-40B4-BE49-F238E27FC236}">
                <a16:creationId xmlns:a16="http://schemas.microsoft.com/office/drawing/2014/main" id="{528B1E02-4298-04FE-E8E2-2EFEA6226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5"/>
          <a:stretch/>
        </p:blipFill>
        <p:spPr bwMode="auto">
          <a:xfrm>
            <a:off x="4521857" y="4149081"/>
            <a:ext cx="425014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260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avokotnik 25">
            <a:extLst>
              <a:ext uri="{FF2B5EF4-FFF2-40B4-BE49-F238E27FC236}">
                <a16:creationId xmlns:a16="http://schemas.microsoft.com/office/drawing/2014/main" id="{94F4CC39-0923-403B-8EC3-52D6319492C9}"/>
              </a:ext>
            </a:extLst>
          </p:cNvPr>
          <p:cNvSpPr/>
          <p:nvPr/>
        </p:nvSpPr>
        <p:spPr>
          <a:xfrm>
            <a:off x="0" y="1332833"/>
            <a:ext cx="9114955" cy="54085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C70E78-E12B-4819-8947-48E192B4A2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8"/>
          <a:stretch/>
        </p:blipFill>
        <p:spPr>
          <a:xfrm>
            <a:off x="7982064" y="3002918"/>
            <a:ext cx="970457" cy="3014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D5EA1E50-5B1B-4E61-8236-B9B876A5C71A}"/>
              </a:ext>
            </a:extLst>
          </p:cNvPr>
          <p:cNvGrpSpPr/>
          <p:nvPr/>
        </p:nvGrpSpPr>
        <p:grpSpPr>
          <a:xfrm>
            <a:off x="3308010" y="4722978"/>
            <a:ext cx="4063677" cy="1866639"/>
            <a:chOff x="7826528" y="4797173"/>
            <a:chExt cx="4063677" cy="18666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5433CF-CC09-4FE5-8203-17A44001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5701" y="4797173"/>
              <a:ext cx="1525333" cy="152891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3400C9-023C-44BE-B668-C83BDAE6156B}"/>
                </a:ext>
              </a:extLst>
            </p:cNvPr>
            <p:cNvSpPr txBox="1"/>
            <p:nvPr/>
          </p:nvSpPr>
          <p:spPr>
            <a:xfrm>
              <a:off x="7826528" y="6294480"/>
              <a:ext cx="4063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dirty="0"/>
                <a:t>PRESNOVA /METABOLIZEM SE UPOČASNI</a:t>
              </a:r>
              <a:endParaRPr lang="en-US" dirty="0"/>
            </a:p>
          </p:txBody>
        </p:sp>
      </p:grpSp>
      <p:pic>
        <p:nvPicPr>
          <p:cNvPr id="13" name="45653-beating-heart-icon">
            <a:hlinkClick r:id="" action="ppaction://media"/>
            <a:extLst>
              <a:ext uri="{FF2B5EF4-FFF2-40B4-BE49-F238E27FC236}">
                <a16:creationId xmlns:a16="http://schemas.microsoft.com/office/drawing/2014/main" id="{95FAD727-7AFB-442B-8A75-807015814A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019" y="4866580"/>
            <a:ext cx="1832999" cy="1832999"/>
          </a:xfrm>
          <a:prstGeom prst="rect">
            <a:avLst/>
          </a:prstGeom>
        </p:spPr>
      </p:pic>
      <p:pic>
        <p:nvPicPr>
          <p:cNvPr id="14" name="33896-breathing(1)">
            <a:hlinkClick r:id="" action="ppaction://media"/>
            <a:extLst>
              <a:ext uri="{FF2B5EF4-FFF2-40B4-BE49-F238E27FC236}">
                <a16:creationId xmlns:a16="http://schemas.microsoft.com/office/drawing/2014/main" id="{4862F50F-C5AF-4BFA-AAD7-4C5011CB09B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28255" b="17810"/>
          <a:stretch/>
        </p:blipFill>
        <p:spPr>
          <a:xfrm flipH="1">
            <a:off x="-24505" y="1490400"/>
            <a:ext cx="2898468" cy="1563329"/>
          </a:xfrm>
          <a:prstGeom prst="rect">
            <a:avLst/>
          </a:prstGeom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EA70E15A-3120-465C-A00D-642797D91BD9}"/>
              </a:ext>
            </a:extLst>
          </p:cNvPr>
          <p:cNvSpPr txBox="1"/>
          <p:nvPr/>
        </p:nvSpPr>
        <p:spPr>
          <a:xfrm>
            <a:off x="2403879" y="4339681"/>
            <a:ext cx="212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250 udarcev /min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96ED145D-C2AB-40AC-BAF1-63A779E6690C}"/>
              </a:ext>
            </a:extLst>
          </p:cNvPr>
          <p:cNvSpPr txBox="1"/>
          <p:nvPr/>
        </p:nvSpPr>
        <p:spPr>
          <a:xfrm>
            <a:off x="2324920" y="4879106"/>
            <a:ext cx="212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18-80 udarcev/min</a:t>
            </a:r>
            <a:endParaRPr lang="en-US" dirty="0"/>
          </a:p>
        </p:txBody>
      </p:sp>
      <p:cxnSp>
        <p:nvCxnSpPr>
          <p:cNvPr id="17" name="Straight Arrow Connector 20">
            <a:extLst>
              <a:ext uri="{FF2B5EF4-FFF2-40B4-BE49-F238E27FC236}">
                <a16:creationId xmlns:a16="http://schemas.microsoft.com/office/drawing/2014/main" id="{7D0C44B9-C856-425E-AA73-DAACEC58B725}"/>
              </a:ext>
            </a:extLst>
          </p:cNvPr>
          <p:cNvCxnSpPr/>
          <p:nvPr/>
        </p:nvCxnSpPr>
        <p:spPr>
          <a:xfrm>
            <a:off x="3190159" y="4659853"/>
            <a:ext cx="0" cy="305599"/>
          </a:xfrm>
          <a:prstGeom prst="straightConnector1">
            <a:avLst/>
          </a:prstGeom>
          <a:ln w="38100">
            <a:solidFill>
              <a:srgbClr val="CC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22">
            <a:extLst>
              <a:ext uri="{FF2B5EF4-FFF2-40B4-BE49-F238E27FC236}">
                <a16:creationId xmlns:a16="http://schemas.microsoft.com/office/drawing/2014/main" id="{C6FAF154-528E-4096-A34A-1CF441A73919}"/>
              </a:ext>
            </a:extLst>
          </p:cNvPr>
          <p:cNvSpPr txBox="1"/>
          <p:nvPr/>
        </p:nvSpPr>
        <p:spPr>
          <a:xfrm>
            <a:off x="539398" y="2990375"/>
            <a:ext cx="2359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60 – 90 vdihov / min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2F7ECF15-A7B7-4A4C-91A9-8B559ABA7E9A}"/>
              </a:ext>
            </a:extLst>
          </p:cNvPr>
          <p:cNvSpPr txBox="1"/>
          <p:nvPr/>
        </p:nvSpPr>
        <p:spPr>
          <a:xfrm>
            <a:off x="660900" y="3504767"/>
            <a:ext cx="212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4 – 6 vdihov / min</a:t>
            </a:r>
          </a:p>
        </p:txBody>
      </p:sp>
      <p:cxnSp>
        <p:nvCxnSpPr>
          <p:cNvPr id="20" name="Straight Arrow Connector 24">
            <a:extLst>
              <a:ext uri="{FF2B5EF4-FFF2-40B4-BE49-F238E27FC236}">
                <a16:creationId xmlns:a16="http://schemas.microsoft.com/office/drawing/2014/main" id="{2641528D-6FDA-4D2E-A74A-E3D18B029494}"/>
              </a:ext>
            </a:extLst>
          </p:cNvPr>
          <p:cNvCxnSpPr/>
          <p:nvPr/>
        </p:nvCxnSpPr>
        <p:spPr>
          <a:xfrm>
            <a:off x="1806104" y="3314685"/>
            <a:ext cx="0" cy="30559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5">
            <a:extLst>
              <a:ext uri="{FF2B5EF4-FFF2-40B4-BE49-F238E27FC236}">
                <a16:creationId xmlns:a16="http://schemas.microsoft.com/office/drawing/2014/main" id="{C25BE902-6BB6-454A-9AA9-61A9C37ACB22}"/>
              </a:ext>
            </a:extLst>
          </p:cNvPr>
          <p:cNvSpPr txBox="1"/>
          <p:nvPr/>
        </p:nvSpPr>
        <p:spPr>
          <a:xfrm>
            <a:off x="8061753" y="1708296"/>
            <a:ext cx="97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40°C</a:t>
            </a:r>
          </a:p>
        </p:txBody>
      </p:sp>
      <p:sp>
        <p:nvSpPr>
          <p:cNvPr id="22" name="TextBox 26">
            <a:extLst>
              <a:ext uri="{FF2B5EF4-FFF2-40B4-BE49-F238E27FC236}">
                <a16:creationId xmlns:a16="http://schemas.microsoft.com/office/drawing/2014/main" id="{1B8CAA7C-6F69-4402-9982-2D9E7DE75883}"/>
              </a:ext>
            </a:extLst>
          </p:cNvPr>
          <p:cNvSpPr txBox="1"/>
          <p:nvPr/>
        </p:nvSpPr>
        <p:spPr>
          <a:xfrm>
            <a:off x="7261557" y="2305985"/>
            <a:ext cx="212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približa zmrzišču</a:t>
            </a:r>
          </a:p>
        </p:txBody>
      </p:sp>
      <p:cxnSp>
        <p:nvCxnSpPr>
          <p:cNvPr id="23" name="Straight Arrow Connector 27">
            <a:extLst>
              <a:ext uri="{FF2B5EF4-FFF2-40B4-BE49-F238E27FC236}">
                <a16:creationId xmlns:a16="http://schemas.microsoft.com/office/drawing/2014/main" id="{2BA2D2AE-407C-4B9C-88DC-6FAA5FCC9CEC}"/>
              </a:ext>
            </a:extLst>
          </p:cNvPr>
          <p:cNvCxnSpPr/>
          <p:nvPr/>
        </p:nvCxnSpPr>
        <p:spPr>
          <a:xfrm>
            <a:off x="8385024" y="2016064"/>
            <a:ext cx="0" cy="305599"/>
          </a:xfrm>
          <a:prstGeom prst="straightConnector1">
            <a:avLst/>
          </a:prstGeom>
          <a:ln w="38100">
            <a:solidFill>
              <a:srgbClr val="CC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8">
            <a:extLst>
              <a:ext uri="{FF2B5EF4-FFF2-40B4-BE49-F238E27FC236}">
                <a16:creationId xmlns:a16="http://schemas.microsoft.com/office/drawing/2014/main" id="{DBFDC364-5AA6-47BC-826D-DD4B80C3666C}"/>
              </a:ext>
            </a:extLst>
          </p:cNvPr>
          <p:cNvSpPr txBox="1"/>
          <p:nvPr/>
        </p:nvSpPr>
        <p:spPr>
          <a:xfrm>
            <a:off x="5514637" y="3467484"/>
            <a:ext cx="1887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jeseni povečajo telesno težo za 30%</a:t>
            </a:r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DC42D2D-3FBE-414D-9720-499C84D73115}"/>
              </a:ext>
            </a:extLst>
          </p:cNvPr>
          <p:cNvSpPr txBox="1">
            <a:spLocks/>
          </p:cNvSpPr>
          <p:nvPr/>
        </p:nvSpPr>
        <p:spPr bwMode="auto">
          <a:xfrm>
            <a:off x="1979712" y="116632"/>
            <a:ext cx="7992888" cy="82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l"/>
            <a:r>
              <a:rPr lang="sl-SI" sz="3600" kern="0" dirty="0">
                <a:solidFill>
                  <a:schemeClr val="bg1"/>
                </a:solidFill>
                <a:latin typeface="Soup of Justice" pitchFamily="2" charset="0"/>
              </a:rPr>
              <a:t>S </a:t>
            </a:r>
            <a:r>
              <a:rPr lang="sl-SI" sz="3600" kern="0" dirty="0" err="1">
                <a:solidFill>
                  <a:schemeClr val="bg1"/>
                </a:solidFill>
                <a:latin typeface="Soup of Justice" pitchFamily="2" charset="0"/>
              </a:rPr>
              <a:t>stalnO</a:t>
            </a:r>
            <a:r>
              <a:rPr lang="sl-SI" sz="3600" kern="0" dirty="0">
                <a:solidFill>
                  <a:schemeClr val="bg1"/>
                </a:solidFill>
                <a:latin typeface="Soup of Justice" pitchFamily="2" charset="0"/>
              </a:rPr>
              <a:t> </a:t>
            </a:r>
            <a:r>
              <a:rPr lang="sl-SI" sz="3600" kern="0" dirty="0" err="1">
                <a:solidFill>
                  <a:schemeClr val="bg1"/>
                </a:solidFill>
                <a:latin typeface="Soup of Justice" pitchFamily="2" charset="0"/>
              </a:rPr>
              <a:t>telesnO</a:t>
            </a:r>
            <a:r>
              <a:rPr lang="sl-SI" sz="3600" kern="0" dirty="0">
                <a:solidFill>
                  <a:schemeClr val="bg1"/>
                </a:solidFill>
                <a:latin typeface="Soup of Justice" pitchFamily="2" charset="0"/>
              </a:rPr>
              <a:t> </a:t>
            </a:r>
            <a:r>
              <a:rPr lang="sl-SI" sz="3600" kern="0" dirty="0" err="1">
                <a:solidFill>
                  <a:schemeClr val="bg1"/>
                </a:solidFill>
                <a:latin typeface="Soup of Justice" pitchFamily="2" charset="0"/>
              </a:rPr>
              <a:t>temperaturO</a:t>
            </a:r>
            <a:endParaRPr lang="en-US" sz="3600" kern="0" dirty="0">
              <a:solidFill>
                <a:schemeClr val="bg1"/>
              </a:solidFill>
              <a:latin typeface="Soup of Justice" pitchFamily="2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61F1651-E6C5-4840-A175-D4161166E8D0}"/>
              </a:ext>
            </a:extLst>
          </p:cNvPr>
          <p:cNvSpPr txBox="1">
            <a:spLocks/>
          </p:cNvSpPr>
          <p:nvPr/>
        </p:nvSpPr>
        <p:spPr bwMode="auto">
          <a:xfrm>
            <a:off x="5436096" y="560102"/>
            <a:ext cx="3600400" cy="82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l"/>
            <a:r>
              <a:rPr lang="sl-SI" sz="4800" kern="0" dirty="0" err="1">
                <a:solidFill>
                  <a:srgbClr val="FFFF00"/>
                </a:solidFill>
                <a:latin typeface="Soup of Justice" pitchFamily="2" charset="0"/>
              </a:rPr>
              <a:t>hibernirajo</a:t>
            </a:r>
            <a:endParaRPr lang="en-US" sz="4800" kern="0" dirty="0">
              <a:solidFill>
                <a:srgbClr val="FFFF00"/>
              </a:solidFill>
              <a:latin typeface="Soup of Justice" pitchFamily="2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B7B8F2D-94C6-44F6-B07D-F6ED1E3077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9" t="30866" r="23512" b="33859"/>
          <a:stretch/>
        </p:blipFill>
        <p:spPr>
          <a:xfrm>
            <a:off x="2585689" y="1490400"/>
            <a:ext cx="4423110" cy="180535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045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5" grpId="0"/>
      <p:bldP spid="16" grpId="0"/>
      <p:bldP spid="18" grpId="0"/>
      <p:bldP spid="19" grpId="0"/>
      <p:bldP spid="21" grpId="0"/>
      <p:bldP spid="22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D55287D7-9BDA-46A3-8248-CDBDCB8B4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434" y="1749455"/>
            <a:ext cx="1665915" cy="3978306"/>
          </a:xfrm>
          <a:prstGeom prst="rect">
            <a:avLst/>
          </a:prstGeom>
        </p:spPr>
      </p:pic>
      <p:pic>
        <p:nvPicPr>
          <p:cNvPr id="11" name="Označba mesta vsebine 10">
            <a:extLst>
              <a:ext uri="{FF2B5EF4-FFF2-40B4-BE49-F238E27FC236}">
                <a16:creationId xmlns:a16="http://schemas.microsoft.com/office/drawing/2014/main" id="{3B911D13-F66F-4D5C-BAA3-17F923FAF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91" y="1962520"/>
            <a:ext cx="4704422" cy="3128931"/>
          </a:xfr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FCC03C40-F627-4C16-BBE4-10AAA2D9258C}"/>
              </a:ext>
            </a:extLst>
          </p:cNvPr>
          <p:cNvSpPr txBox="1"/>
          <p:nvPr/>
        </p:nvSpPr>
        <p:spPr>
          <a:xfrm>
            <a:off x="685800" y="1363278"/>
            <a:ext cx="49250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350" dirty="0"/>
              <a:t>PRI LJUDEH GLEDE MIŠIC VELJA: UPORABLJAJ ali pa JIH BOŠ IZGUBIL</a:t>
            </a:r>
          </a:p>
        </p:txBody>
      </p:sp>
    </p:spTree>
    <p:extLst>
      <p:ext uri="{BB962C8B-B14F-4D97-AF65-F5344CB8AC3E}">
        <p14:creationId xmlns:p14="http://schemas.microsoft.com/office/powerpoint/2010/main" val="331431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60"/>
    </mc:Choice>
    <mc:Fallback xmlns="">
      <p:transition spd="slow" advTm="3896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306004-807F-4261-A3DE-DAEB205AF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" y="966912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sl-SI" sz="3000" dirty="0">
                <a:solidFill>
                  <a:schemeClr val="accent6"/>
                </a:solidFill>
                <a:latin typeface="Arial Black" panose="020B0A04020102020204" pitchFamily="34" charset="0"/>
              </a:rPr>
              <a:t>Ž</a:t>
            </a:r>
            <a:r>
              <a:rPr lang="sl-SI" dirty="0">
                <a:solidFill>
                  <a:schemeClr val="accent6"/>
                </a:solidFill>
                <a:latin typeface="Soup of Justice" pitchFamily="2" charset="0"/>
              </a:rPr>
              <a:t>ivali imajo neverjetno sposobnost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802315A-716C-41B5-8944-147F0F93F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41" y="1908998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moč mišic se jim ohrani kljub temu, da so dlje časa neaktivni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AE82A5E-C1C1-43CC-AB0D-DA4C372B74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37" y="3799745"/>
            <a:ext cx="3030088" cy="1619203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ABA3481-597E-41E8-9DE7-2DB22349EA33}"/>
              </a:ext>
            </a:extLst>
          </p:cNvPr>
          <p:cNvSpPr txBox="1"/>
          <p:nvPr/>
        </p:nvSpPr>
        <p:spPr>
          <a:xfrm>
            <a:off x="397095" y="2934303"/>
            <a:ext cx="1325496" cy="456798"/>
          </a:xfrm>
          <a:prstGeom prst="cloud">
            <a:avLst/>
          </a:prstGeom>
          <a:ln w="38100">
            <a:solidFill>
              <a:srgbClr val="CC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sz="1350" dirty="0"/>
              <a:t>DUŠIK (N)</a:t>
            </a:r>
          </a:p>
        </p:txBody>
      </p:sp>
      <p:cxnSp>
        <p:nvCxnSpPr>
          <p:cNvPr id="8" name="Povezovalnik: ukrivljeno 7">
            <a:extLst>
              <a:ext uri="{FF2B5EF4-FFF2-40B4-BE49-F238E27FC236}">
                <a16:creationId xmlns:a16="http://schemas.microsoft.com/office/drawing/2014/main" id="{2FE11797-AEA0-47E3-9FF6-FA909C89AF64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42926" y="3578181"/>
            <a:ext cx="1230875" cy="638024"/>
          </a:xfrm>
          <a:prstGeom prst="curvedConnector3">
            <a:avLst>
              <a:gd name="adj1" fmla="val 50000"/>
            </a:avLst>
          </a:prstGeom>
          <a:ln w="5715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Slika 10">
            <a:extLst>
              <a:ext uri="{FF2B5EF4-FFF2-40B4-BE49-F238E27FC236}">
                <a16:creationId xmlns:a16="http://schemas.microsoft.com/office/drawing/2014/main" id="{2970E3C3-5259-4056-8C96-08D0FB6D3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24" y="2394093"/>
            <a:ext cx="4389281" cy="300620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7F345196-1343-4FD3-AA27-AA474F0EA2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54"/>
          <a:stretch/>
        </p:blipFill>
        <p:spPr>
          <a:xfrm>
            <a:off x="4237578" y="3057136"/>
            <a:ext cx="2644379" cy="2910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692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8"/>
    </mc:Choice>
    <mc:Fallback xmlns="">
      <p:transition spd="slow" advTm="5992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A80445-4435-461D-BC60-00F3B34E9F8F}"/>
              </a:ext>
            </a:extLst>
          </p:cNvPr>
          <p:cNvSpPr txBox="1">
            <a:spLocks/>
          </p:cNvSpPr>
          <p:nvPr/>
        </p:nvSpPr>
        <p:spPr bwMode="auto">
          <a:xfrm>
            <a:off x="5076056" y="188640"/>
            <a:ext cx="5400600" cy="82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l"/>
            <a:r>
              <a:rPr lang="sl-SI" sz="60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p of Justice" pitchFamily="2" charset="0"/>
              </a:rPr>
              <a:t>So aktivne</a:t>
            </a:r>
            <a:endParaRPr lang="en-US" sz="60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p of Justice" pitchFamily="2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05C2037-2C20-45A9-905F-CA777D47F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8" t="31450" r="25652" b="15398"/>
          <a:stretch/>
        </p:blipFill>
        <p:spPr>
          <a:xfrm>
            <a:off x="85450" y="1487178"/>
            <a:ext cx="6679874" cy="442091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44D47C8-C7D0-478F-B270-AC7556E18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9" t="15678" r="7892"/>
          <a:stretch/>
        </p:blipFill>
        <p:spPr>
          <a:xfrm>
            <a:off x="5724128" y="2060848"/>
            <a:ext cx="3334422" cy="327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2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ka 20">
            <a:extLst>
              <a:ext uri="{FF2B5EF4-FFF2-40B4-BE49-F238E27FC236}">
                <a16:creationId xmlns:a16="http://schemas.microsoft.com/office/drawing/2014/main" id="{7CDB5690-5ABE-41B3-9D62-6BF4BC1BE6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r="12360"/>
          <a:stretch/>
        </p:blipFill>
        <p:spPr>
          <a:xfrm>
            <a:off x="3676042" y="3767861"/>
            <a:ext cx="2300623" cy="203740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BEC75B1-B430-4BC8-8936-213027B54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86" y="248103"/>
            <a:ext cx="1901565" cy="89736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6C12DBE-13F2-4865-9A72-4B8ABD16D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1525"/>
            <a:ext cx="9144000" cy="188666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8896855F-AF60-48D2-874D-4D93FBE23D1A}"/>
              </a:ext>
            </a:extLst>
          </p:cNvPr>
          <p:cNvSpPr/>
          <p:nvPr/>
        </p:nvSpPr>
        <p:spPr>
          <a:xfrm>
            <a:off x="1835696" y="216108"/>
            <a:ext cx="49245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i="0" u="none" strike="noStrike" dirty="0">
                <a:solidFill>
                  <a:schemeClr val="bg1"/>
                </a:solidFill>
                <a:latin typeface="Tahoma"/>
              </a:rPr>
              <a:t>NARAVOSLOVNE</a:t>
            </a:r>
          </a:p>
          <a:p>
            <a:r>
              <a:rPr lang="sl-SI" sz="2800" b="1" i="0" u="none" strike="noStrike" dirty="0">
                <a:solidFill>
                  <a:schemeClr val="bg1"/>
                </a:solidFill>
                <a:latin typeface="Tahoma"/>
              </a:rPr>
              <a:t>DELAVNICE </a:t>
            </a:r>
            <a:endParaRPr lang="en-US" sz="2800" b="1" i="0" u="none" strike="noStrike" dirty="0">
              <a:solidFill>
                <a:schemeClr val="bg1"/>
              </a:solidFill>
              <a:latin typeface="Mangal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BB5CD8A-E65F-4551-ABD1-5F82BFD8A7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2771800" cy="20788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49FA28D-32C6-4B2E-8FA2-DAA51048E2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66" y="1625647"/>
            <a:ext cx="2771800" cy="207885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E9A24B6-E2F2-4562-955B-817AAF97D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2830" y="2349630"/>
            <a:ext cx="4179617" cy="2731650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5B750237-4432-4115-A781-61073FB00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96" y="3767861"/>
            <a:ext cx="3246500" cy="20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69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inter Coats - Forestry and Land Scotland">
            <a:extLst>
              <a:ext uri="{FF2B5EF4-FFF2-40B4-BE49-F238E27FC236}">
                <a16:creationId xmlns:a16="http://schemas.microsoft.com/office/drawing/2014/main" id="{F5B64DF1-6643-4454-A22A-852C3C0E6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165" y="141729"/>
            <a:ext cx="501733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ŽIVALI - Planinski zajec I. - PETER S FOTO">
            <a:extLst>
              <a:ext uri="{FF2B5EF4-FFF2-40B4-BE49-F238E27FC236}">
                <a16:creationId xmlns:a16="http://schemas.microsoft.com/office/drawing/2014/main" id="{E9230FC8-4270-49C9-AAB9-D2EA03547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4" t="15565" r="42203" b="17708"/>
          <a:stretch/>
        </p:blipFill>
        <p:spPr bwMode="auto">
          <a:xfrm>
            <a:off x="729965" y="2758993"/>
            <a:ext cx="3528392" cy="393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elka ( Lagopus mutus )">
            <a:extLst>
              <a:ext uri="{FF2B5EF4-FFF2-40B4-BE49-F238E27FC236}">
                <a16:creationId xmlns:a16="http://schemas.microsoft.com/office/drawing/2014/main" id="{8EDF1AF2-D4AD-4B98-950C-D4611C1F1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7" b="3663"/>
          <a:stretch/>
        </p:blipFill>
        <p:spPr bwMode="auto">
          <a:xfrm>
            <a:off x="3707904" y="3429000"/>
            <a:ext cx="399495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elka (Lagopus muta)">
            <a:extLst>
              <a:ext uri="{FF2B5EF4-FFF2-40B4-BE49-F238E27FC236}">
                <a16:creationId xmlns:a16="http://schemas.microsoft.com/office/drawing/2014/main" id="{3873B4CC-D859-40CC-92F1-6D9AFA008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40"/>
          <a:stretch/>
        </p:blipFill>
        <p:spPr bwMode="auto">
          <a:xfrm>
            <a:off x="6876256" y="4005064"/>
            <a:ext cx="2160240" cy="183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ermelin | oonaolivia | Flickr">
            <a:extLst>
              <a:ext uri="{FF2B5EF4-FFF2-40B4-BE49-F238E27FC236}">
                <a16:creationId xmlns:a16="http://schemas.microsoft.com/office/drawing/2014/main" id="{C7EB33E2-895E-4B38-A593-B0299C21B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3" t="5595" r="19582" b="26411"/>
          <a:stretch/>
        </p:blipFill>
        <p:spPr bwMode="auto">
          <a:xfrm>
            <a:off x="1591678" y="116633"/>
            <a:ext cx="2498220" cy="243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Planinski zajec Fotke, Slike">
            <a:extLst>
              <a:ext uri="{FF2B5EF4-FFF2-40B4-BE49-F238E27FC236}">
                <a16:creationId xmlns:a16="http://schemas.microsoft.com/office/drawing/2014/main" id="{816F1B73-62BA-43DD-9B10-E2236E9E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9867"/>
            <a:ext cx="2199848" cy="183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818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lpine ibex (Capra ibex) feeding in deep snow, digging to reach food,  France - YouTube">
            <a:extLst>
              <a:ext uri="{FF2B5EF4-FFF2-40B4-BE49-F238E27FC236}">
                <a16:creationId xmlns:a16="http://schemas.microsoft.com/office/drawing/2014/main" id="{561C3E8C-6392-4FF5-9C4D-DF53D987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" y="155679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Actualités - Cinéma de montagne">
            <a:extLst>
              <a:ext uri="{FF2B5EF4-FFF2-40B4-BE49-F238E27FC236}">
                <a16:creationId xmlns:a16="http://schemas.microsoft.com/office/drawing/2014/main" id="{33EFA198-FE47-4AA0-8ECB-E46833D5B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625"/>
            <a:ext cx="3698776" cy="245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Živalstvo | Triglavski narodni park">
            <a:extLst>
              <a:ext uri="{FF2B5EF4-FFF2-40B4-BE49-F238E27FC236}">
                <a16:creationId xmlns:a16="http://schemas.microsoft.com/office/drawing/2014/main" id="{76E14B47-A7BD-E13D-77A8-6C52A255B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4" y="71768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12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AMS - predvajalnik fotografij">
            <a:extLst>
              <a:ext uri="{FF2B5EF4-FFF2-40B4-BE49-F238E27FC236}">
                <a16:creationId xmlns:a16="http://schemas.microsoft.com/office/drawing/2014/main" id="{FA199F46-10BC-4B24-8A33-C757A6692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81" y="2326973"/>
            <a:ext cx="483576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e part of the mountain! / Bodi del gora">
            <a:extLst>
              <a:ext uri="{FF2B5EF4-FFF2-40B4-BE49-F238E27FC236}">
                <a16:creationId xmlns:a16="http://schemas.microsoft.com/office/drawing/2014/main" id="{AB3E9FEF-DE27-4595-8CD4-BFFC020D4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631" y="138539"/>
            <a:ext cx="5364088" cy="36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FORUM LOV Slovenski lovsko informacijski portal - Gams se je ofnou">
            <a:extLst>
              <a:ext uri="{FF2B5EF4-FFF2-40B4-BE49-F238E27FC236}">
                <a16:creationId xmlns:a16="http://schemas.microsoft.com/office/drawing/2014/main" id="{9C485526-BE09-4326-B18A-210AFAF57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9"/>
          <a:stretch/>
        </p:blipFill>
        <p:spPr bwMode="auto">
          <a:xfrm>
            <a:off x="5076057" y="3766749"/>
            <a:ext cx="3899662" cy="296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436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>
            <a:extLst>
              <a:ext uri="{FF2B5EF4-FFF2-40B4-BE49-F238E27FC236}">
                <a16:creationId xmlns:a16="http://schemas.microsoft.com/office/drawing/2014/main" id="{30028B97-8D91-4BD0-AC52-C36F7F5F7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39775" y="1918004"/>
            <a:ext cx="5640740" cy="1869082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938C1142-8FD2-4B09-BD68-78A389447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35813" y="1988840"/>
            <a:ext cx="4756447" cy="1842286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CDF0110B-4973-47BB-9768-6EAFF5B8AB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3528" y="3932662"/>
            <a:ext cx="3491040" cy="2232642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75A6A8A0-708D-44E1-BE41-24317573B5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12528" y="3972572"/>
            <a:ext cx="5087451" cy="2192731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FE8389C1-6C7B-4F44-8E8C-9E0D71AA9A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21319" y="3902518"/>
            <a:ext cx="2513308" cy="2262785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5640DF27-5805-46D3-A836-566F03A5D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89018" y="1412776"/>
            <a:ext cx="3683582" cy="3096344"/>
          </a:xfrm>
          <a:prstGeom prst="rect">
            <a:avLst/>
          </a:prstGeom>
        </p:spPr>
      </p:pic>
      <p:sp>
        <p:nvSpPr>
          <p:cNvPr id="20" name="Pravokotnik 19">
            <a:extLst>
              <a:ext uri="{FF2B5EF4-FFF2-40B4-BE49-F238E27FC236}">
                <a16:creationId xmlns:a16="http://schemas.microsoft.com/office/drawing/2014/main" id="{E4793C1D-B69A-4B4A-8742-717D86DD7156}"/>
              </a:ext>
            </a:extLst>
          </p:cNvPr>
          <p:cNvSpPr/>
          <p:nvPr/>
        </p:nvSpPr>
        <p:spPr>
          <a:xfrm>
            <a:off x="1979712" y="188640"/>
            <a:ext cx="68018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Kdo se tu sprehaja?</a:t>
            </a:r>
            <a:endParaRPr lang="sl-SI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82416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AA913DAB-6C0F-4750-A800-1B9895966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908720" y="206674"/>
            <a:ext cx="8003888" cy="5342354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E98F1BF-E6FD-4E85-A534-ED851974EBC0}"/>
              </a:ext>
            </a:extLst>
          </p:cNvPr>
          <p:cNvSpPr txBox="1">
            <a:spLocks/>
          </p:cNvSpPr>
          <p:nvPr/>
        </p:nvSpPr>
        <p:spPr bwMode="auto">
          <a:xfrm>
            <a:off x="5436096" y="560102"/>
            <a:ext cx="3600400" cy="82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sl-SI" sz="4800" kern="0" dirty="0">
                <a:solidFill>
                  <a:srgbClr val="FFFF00"/>
                </a:solidFill>
                <a:latin typeface="Soup of Justice" pitchFamily="2" charset="0"/>
              </a:rPr>
              <a:t>srnjad</a:t>
            </a:r>
            <a:endParaRPr lang="en-US" sz="4800" kern="0" dirty="0">
              <a:solidFill>
                <a:srgbClr val="FFFF00"/>
              </a:solidFill>
              <a:latin typeface="Soup of Justice" pitchFamily="2" charset="0"/>
            </a:endParaRPr>
          </a:p>
        </p:txBody>
      </p:sp>
      <p:pic>
        <p:nvPicPr>
          <p:cNvPr id="18434" name="Picture 2" descr="Srna - plašna gozdna prebivalka | Bodi eko">
            <a:extLst>
              <a:ext uri="{FF2B5EF4-FFF2-40B4-BE49-F238E27FC236}">
                <a16:creationId xmlns:a16="http://schemas.microsoft.com/office/drawing/2014/main" id="{D9B4518E-EF07-43D3-B75E-00448918D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260" y="3429000"/>
            <a:ext cx="3052212" cy="203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jelenjad | Dnevnik">
            <a:extLst>
              <a:ext uri="{FF2B5EF4-FFF2-40B4-BE49-F238E27FC236}">
                <a16:creationId xmlns:a16="http://schemas.microsoft.com/office/drawing/2014/main" id="{D738D0E1-2527-44CC-8928-15EE91F6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260" y="1378186"/>
            <a:ext cx="3052212" cy="203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739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AA913DAB-6C0F-4750-A800-1B9895966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908720" y="206674"/>
            <a:ext cx="8003888" cy="5342354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9C9CB981-DEF1-4E17-9596-11A5CADEF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4573" y="94301"/>
            <a:ext cx="3861963" cy="3312000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B3692B4E-0390-47A3-BA94-65955E5261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34572" y="3460643"/>
            <a:ext cx="331236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40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BA67C90-27D8-4E96-82B7-4FD010A33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628800" y="206674"/>
            <a:ext cx="7912767" cy="52815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BBC690E-3874-43DB-8EB6-68688F5A43B3}"/>
              </a:ext>
            </a:extLst>
          </p:cNvPr>
          <p:cNvSpPr txBox="1">
            <a:spLocks/>
          </p:cNvSpPr>
          <p:nvPr/>
        </p:nvSpPr>
        <p:spPr bwMode="auto">
          <a:xfrm>
            <a:off x="5436096" y="548680"/>
            <a:ext cx="3600400" cy="82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0" fontAlgn="base" hangingPunct="0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rgbClr val="CCECFF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sl-SI" sz="4800" kern="0" dirty="0">
                <a:solidFill>
                  <a:srgbClr val="FFFF00"/>
                </a:solidFill>
                <a:latin typeface="Soup of Justice" pitchFamily="2" charset="0"/>
              </a:rPr>
              <a:t>jelenjad</a:t>
            </a:r>
            <a:endParaRPr lang="en-US" sz="4800" kern="0" dirty="0">
              <a:solidFill>
                <a:srgbClr val="FFFF00"/>
              </a:solidFill>
              <a:latin typeface="Soup of Justice" pitchFamily="2" charset="0"/>
            </a:endParaRPr>
          </a:p>
        </p:txBody>
      </p:sp>
      <p:pic>
        <p:nvPicPr>
          <p:cNvPr id="12" name="Picture 4" descr="Divje živali v prometu: Srna je na avtocesti ovirala promet - Vestnik.si">
            <a:extLst>
              <a:ext uri="{FF2B5EF4-FFF2-40B4-BE49-F238E27FC236}">
                <a16:creationId xmlns:a16="http://schemas.microsoft.com/office/drawing/2014/main" id="{AB3D87C1-50A0-4B82-B79A-EF2FBF18B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54440"/>
            <a:ext cx="3052212" cy="203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Navadni jelen – Lovska zveza Slovenije">
            <a:extLst>
              <a:ext uri="{FF2B5EF4-FFF2-40B4-BE49-F238E27FC236}">
                <a16:creationId xmlns:a16="http://schemas.microsoft.com/office/drawing/2014/main" id="{36446E44-4BB7-40F3-ABE2-1F1F055A6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3482425"/>
            <a:ext cx="3052211" cy="203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071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BA67C90-27D8-4E96-82B7-4FD010A33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628800" y="206674"/>
            <a:ext cx="7912767" cy="5281581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03A8E3E8-6AA0-4238-B4CF-4D6FF506C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47756" y="3467074"/>
            <a:ext cx="3274294" cy="3274294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6AD78660-35B9-419A-B00D-A94CAE13C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7756" y="116631"/>
            <a:ext cx="3596244" cy="32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76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58586419-B988-4E74-9D88-4B2543E79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132856" y="-243408"/>
            <a:ext cx="11128872" cy="687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38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58586419-B988-4E74-9D88-4B2543E79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132856" y="-243408"/>
            <a:ext cx="11128872" cy="6870375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5C727DC8-A3E1-40BD-8209-9233249B6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4774" y="112980"/>
            <a:ext cx="3274294" cy="3203114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16694646-8892-45F6-A4A9-2478C0CC03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34774" y="3394238"/>
            <a:ext cx="3203114" cy="320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44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A6D7AF11-8A57-6F7F-40EA-F657CC41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33B7-A6D8-42FC-B0B6-3B1C0A9F29FC}" type="datetime1">
              <a:rPr lang="sl-SI" smtClean="0"/>
              <a:pPr/>
              <a:t>30. 01. 2025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CC9DED14-B884-37F1-2522-43C0E6485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AC77EDE-7B26-819E-1F8F-69EE4ACF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AFB4-A3CF-4F2C-AD9E-3D566B0715B7}" type="slidenum">
              <a:rPr lang="sl-SI" smtClean="0"/>
              <a:pPr/>
              <a:t>4</a:t>
            </a:fld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90AE112-36E5-580F-B9F6-C4A828E922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5" y="38467"/>
            <a:ext cx="8864489" cy="681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46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8EE427CF-36D8-466E-921E-9B0E88470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700808" y="-1487151"/>
            <a:ext cx="10474418" cy="880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712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8EE427CF-36D8-466E-921E-9B0E88470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700808" y="-1487151"/>
            <a:ext cx="10474418" cy="8804583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90624FD4-0EC4-4283-9245-7DFEA5656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4774" y="3429000"/>
            <a:ext cx="3213690" cy="3213690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740097CD-057D-470C-9F2F-2F2247FA22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17834" y="116632"/>
            <a:ext cx="3392228" cy="321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93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9F475B74-120C-4095-BA6A-DE50D57E5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60950" y="0"/>
            <a:ext cx="6057086" cy="545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15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9F475B74-120C-4095-BA6A-DE50D57E5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60950" y="0"/>
            <a:ext cx="6057086" cy="5453325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BEEB8E2C-433A-4C68-A7DD-8C9A5571A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1609" y="3455670"/>
            <a:ext cx="3213690" cy="321369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0C25DD95-7C83-4AB5-AF95-CF1493612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0453" y="143302"/>
            <a:ext cx="3713597" cy="321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66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A8896C09-CA65-41E3-A848-B5F011458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09676" y="152332"/>
            <a:ext cx="8281165" cy="529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85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A8896C09-CA65-41E3-A848-B5F011458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09676" y="152332"/>
            <a:ext cx="8281165" cy="5296094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40D8DAF-461F-4DAB-A345-8EC2EBCF8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0214" y="3497028"/>
            <a:ext cx="3264013" cy="3264013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A60D7398-1379-4BB1-AAB0-EEDF3AB27F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104" y="116632"/>
            <a:ext cx="3312368" cy="326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621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1FC03E80-C182-438A-A1A8-ADEDAAD4A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12576" y="179605"/>
            <a:ext cx="6130410" cy="526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921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1FC03E80-C182-438A-A1A8-ADEDAAD4A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12576" y="179605"/>
            <a:ext cx="6130410" cy="5265619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1B5EA1A3-FA4D-4751-852B-C3E28E5FB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4773" y="-459432"/>
            <a:ext cx="3451591" cy="3789754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48CB9CD3-5523-4392-92DC-330E67854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17834" y="3429000"/>
            <a:ext cx="3158622" cy="315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497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304F1981-2026-45C1-8485-937F1C61E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520" y="116632"/>
            <a:ext cx="8015932" cy="532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40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304F1981-2026-45C1-8485-937F1C61E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520" y="116632"/>
            <a:ext cx="8015932" cy="5324593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C46338A4-68FA-43D5-AFA6-87E66D3AD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49580" y="3425552"/>
            <a:ext cx="3171800" cy="3171800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C7543547-1781-4E0C-A4A8-4C82A96327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9580" y="170175"/>
            <a:ext cx="3414908" cy="320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16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3BEE9D3-79BF-469B-AAAC-3B11351D4EEC}"/>
              </a:ext>
            </a:extLst>
          </p:cNvPr>
          <p:cNvSpPr txBox="1"/>
          <p:nvPr/>
        </p:nvSpPr>
        <p:spPr>
          <a:xfrm>
            <a:off x="5177421" y="1562451"/>
            <a:ext cx="367240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2100" b="1" dirty="0">
                <a:solidFill>
                  <a:schemeClr val="bg1"/>
                </a:solidFill>
              </a:rPr>
              <a:t>Pristen stik učenca z naravo - </a:t>
            </a:r>
          </a:p>
          <a:p>
            <a:pPr algn="just"/>
            <a:r>
              <a:rPr lang="sl-SI" sz="2100" b="1" dirty="0">
                <a:solidFill>
                  <a:schemeClr val="bg1"/>
                </a:solidFill>
              </a:rPr>
              <a:t>odgovorno ravnanje do narave </a:t>
            </a:r>
          </a:p>
          <a:p>
            <a:pPr algn="just"/>
            <a:r>
              <a:rPr lang="sl-SI" sz="2100" b="1" dirty="0">
                <a:solidFill>
                  <a:schemeClr val="bg1"/>
                </a:solidFill>
              </a:rPr>
              <a:t>in ljudi v odrasli dobi.</a:t>
            </a:r>
            <a:endParaRPr lang="sl-SI" sz="2100" i="1" dirty="0">
              <a:solidFill>
                <a:schemeClr val="bg1"/>
              </a:solidFill>
            </a:endParaRPr>
          </a:p>
          <a:p>
            <a:pPr algn="just"/>
            <a:br>
              <a:rPr lang="en-US" dirty="0"/>
            </a:b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2" name="Puščica: dol 1">
            <a:extLst>
              <a:ext uri="{FF2B5EF4-FFF2-40B4-BE49-F238E27FC236}">
                <a16:creationId xmlns:a16="http://schemas.microsoft.com/office/drawing/2014/main" id="{0AFDA34F-91CE-4CA6-837A-F5B3348E8B38}"/>
              </a:ext>
            </a:extLst>
          </p:cNvPr>
          <p:cNvSpPr/>
          <p:nvPr/>
        </p:nvSpPr>
        <p:spPr>
          <a:xfrm rot="16200000">
            <a:off x="4110361" y="1686289"/>
            <a:ext cx="504056" cy="864096"/>
          </a:xfrm>
          <a:prstGeom prst="downArrow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E45A89D-AABB-4582-A860-AEB04F1137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9" y="3015321"/>
            <a:ext cx="2413569" cy="1608653"/>
          </a:xfrm>
          <a:prstGeom prst="rect">
            <a:avLst/>
          </a:prstGeom>
        </p:spPr>
      </p:pic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E88D1101-932B-433E-B1ED-0B5F9C9D571A}"/>
              </a:ext>
            </a:extLst>
          </p:cNvPr>
          <p:cNvSpPr txBox="1"/>
          <p:nvPr/>
        </p:nvSpPr>
        <p:spPr>
          <a:xfrm>
            <a:off x="-612576" y="1505038"/>
            <a:ext cx="4788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chemeClr val="bg1"/>
                </a:solidFill>
              </a:rPr>
              <a:t>UČENCI BIOSFERNEGA OBMOČJA </a:t>
            </a:r>
          </a:p>
          <a:p>
            <a:pPr algn="ctr"/>
            <a:r>
              <a:rPr lang="sl-SI" b="1" dirty="0">
                <a:solidFill>
                  <a:schemeClr val="bg1"/>
                </a:solidFill>
              </a:rPr>
              <a:t>JULIJSKE ALPE </a:t>
            </a:r>
          </a:p>
          <a:p>
            <a:pPr algn="ctr"/>
            <a:r>
              <a:rPr lang="sl-SI" b="1" dirty="0">
                <a:solidFill>
                  <a:schemeClr val="bg1"/>
                </a:solidFill>
              </a:rPr>
              <a:t>in TRIGLAVSKI NARODNI PARK</a:t>
            </a:r>
            <a:endParaRPr lang="sl-SI" b="1" dirty="0"/>
          </a:p>
          <a:p>
            <a:pPr algn="just"/>
            <a:endParaRPr lang="sl-SI" dirty="0"/>
          </a:p>
          <a:p>
            <a:pPr algn="just"/>
            <a:r>
              <a:rPr lang="en-US" dirty="0"/>
              <a:t> </a:t>
            </a:r>
            <a:br>
              <a:rPr lang="en-US" dirty="0"/>
            </a:br>
            <a:endParaRPr lang="sl-SI" b="1" dirty="0">
              <a:solidFill>
                <a:schemeClr val="bg1"/>
              </a:solidFill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290BE085-AE26-4DA2-BE79-2B4D6219D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1525"/>
            <a:ext cx="9144000" cy="188666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0B929251-9D64-42C6-9D33-5EB7BC020451}"/>
              </a:ext>
            </a:extLst>
          </p:cNvPr>
          <p:cNvSpPr/>
          <p:nvPr/>
        </p:nvSpPr>
        <p:spPr>
          <a:xfrm>
            <a:off x="1835696" y="416602"/>
            <a:ext cx="4924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i="0" u="none" strike="noStrike" dirty="0">
                <a:solidFill>
                  <a:schemeClr val="bg1"/>
                </a:solidFill>
                <a:latin typeface="Tahoma"/>
              </a:rPr>
              <a:t>CILJ</a:t>
            </a:r>
            <a:endParaRPr lang="en-US" sz="2800" b="1" i="0" u="none" strike="noStrike" dirty="0">
              <a:solidFill>
                <a:schemeClr val="bg1"/>
              </a:solidFill>
              <a:latin typeface="Mangal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88B23133-1DBE-43ED-86DA-CE03D4828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58820"/>
            <a:ext cx="1901565" cy="897368"/>
          </a:xfrm>
          <a:prstGeom prst="rect">
            <a:avLst/>
          </a:prstGeom>
        </p:spPr>
      </p:pic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0E7616FB-6442-48BD-850C-BF52FCC22CE1}"/>
              </a:ext>
            </a:extLst>
          </p:cNvPr>
          <p:cNvSpPr txBox="1"/>
          <p:nvPr/>
        </p:nvSpPr>
        <p:spPr>
          <a:xfrm>
            <a:off x="4487143" y="3127231"/>
            <a:ext cx="456970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u="sng" dirty="0">
                <a:solidFill>
                  <a:schemeClr val="bg1"/>
                </a:solidFill>
              </a:rPr>
              <a:t>ZAVEZE SKUPNOSTI:</a:t>
            </a:r>
            <a:endParaRPr lang="sl-SI" sz="2000" u="sng" dirty="0">
              <a:solidFill>
                <a:schemeClr val="bg1"/>
              </a:solidFill>
            </a:endParaRPr>
          </a:p>
          <a:p>
            <a:r>
              <a:rPr lang="sl-SI" sz="2000" i="1" dirty="0">
                <a:solidFill>
                  <a:schemeClr val="bg1"/>
                </a:solidFill>
              </a:rPr>
              <a:t> </a:t>
            </a:r>
            <a:endParaRPr lang="sl-SI" sz="2000" dirty="0">
              <a:solidFill>
                <a:schemeClr val="bg1"/>
              </a:solidFill>
            </a:endParaRPr>
          </a:p>
          <a:p>
            <a:r>
              <a:rPr lang="sl-SI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Javni zavod Triglavski narodni park:</a:t>
            </a:r>
            <a:endParaRPr lang="sl-SI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l-SI" sz="2000" b="1" dirty="0">
                <a:solidFill>
                  <a:schemeClr val="bg1"/>
                </a:solidFill>
              </a:rPr>
              <a:t>omogočanje šolam izvajanje nadstandardnih programov, </a:t>
            </a:r>
          </a:p>
          <a:p>
            <a:r>
              <a:rPr lang="sl-SI" sz="2000" b="1" dirty="0">
                <a:solidFill>
                  <a:schemeClr val="bg1"/>
                </a:solidFill>
              </a:rPr>
              <a:t>ki bodo za šole brezplačni</a:t>
            </a:r>
          </a:p>
          <a:p>
            <a:endParaRPr lang="sl-SI" sz="2000" b="1" dirty="0">
              <a:solidFill>
                <a:schemeClr val="bg1"/>
              </a:solidFill>
            </a:endParaRPr>
          </a:p>
          <a:p>
            <a:r>
              <a:rPr lang="sl-SI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Osnovne šole:</a:t>
            </a:r>
            <a:r>
              <a:rPr lang="sl-SI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000" b="1" dirty="0">
                <a:solidFill>
                  <a:schemeClr val="bg1"/>
                </a:solidFill>
              </a:rPr>
              <a:t>vključevanje vsebin narodnega parka v svoje redne delovne načrte</a:t>
            </a:r>
            <a:endParaRPr lang="sl-SI" sz="2000" dirty="0">
              <a:solidFill>
                <a:schemeClr val="bg1"/>
              </a:solidFill>
            </a:endParaRPr>
          </a:p>
          <a:p>
            <a:endParaRPr lang="sl-SI" sz="2000" dirty="0">
              <a:solidFill>
                <a:schemeClr val="bg1"/>
              </a:solidFill>
            </a:endParaRPr>
          </a:p>
          <a:p>
            <a:pPr algn="just"/>
            <a:endParaRPr lang="sl-SI" sz="2000" b="1" dirty="0">
              <a:solidFill>
                <a:schemeClr val="bg1"/>
              </a:solidFill>
            </a:endParaRPr>
          </a:p>
          <a:p>
            <a:pPr algn="just"/>
            <a:endParaRPr lang="sl-SI" b="1" dirty="0">
              <a:solidFill>
                <a:schemeClr val="bg1"/>
              </a:solidFill>
            </a:endParaRP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459F9D0A-F391-495D-AD67-2E81840341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4" y="5085184"/>
            <a:ext cx="2288620" cy="1527444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FCEA9696-BF7A-4B13-83AB-CDC04C7C27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47507" b="53150"/>
          <a:stretch/>
        </p:blipFill>
        <p:spPr>
          <a:xfrm>
            <a:off x="1894556" y="3834695"/>
            <a:ext cx="2505438" cy="238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851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955C132D-79D9-4D4C-9F83-A552FBB1F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412776" y="102230"/>
            <a:ext cx="8070140" cy="537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184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955C132D-79D9-4D4C-9F83-A552FBB1F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412776" y="102230"/>
            <a:ext cx="8070140" cy="5373673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2E447C5C-180B-486C-AB8A-118E3621C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49580" y="3425552"/>
            <a:ext cx="3198884" cy="3198884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DD2B19E1-5587-42A4-8EE0-F4AF5EE9DC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9580" y="190106"/>
            <a:ext cx="3198884" cy="319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194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9DCF718C-39D5-4C3A-877E-D9148A00C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260648" y="188640"/>
            <a:ext cx="9960366" cy="525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382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36BEEF8D-EEDE-4BE4-BFC9-8E43D06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49028"/>
            <a:ext cx="8967844" cy="1192340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9DCF718C-39D5-4C3A-877E-D9148A00C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260648" y="188640"/>
            <a:ext cx="9960366" cy="5253605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15E79589-7E0B-4327-8D47-3644CE4EA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5057" y="233564"/>
            <a:ext cx="3075056" cy="3075056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F13738D3-09D0-43A4-9C2E-03084B7AC9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5057" y="3378280"/>
            <a:ext cx="3075056" cy="307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72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6">
            <a:extLst>
              <a:ext uri="{FF2B5EF4-FFF2-40B4-BE49-F238E27FC236}">
                <a16:creationId xmlns:a16="http://schemas.microsoft.com/office/drawing/2014/main" id="{B0E119BE-79AA-4DD6-A3DC-F9AFDDD73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34274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S:\_osebne_mape\Miha Marolt\TNP_zgodovina\AVP-karta-1925.jpg">
            <a:extLst>
              <a:ext uri="{FF2B5EF4-FFF2-40B4-BE49-F238E27FC236}">
                <a16:creationId xmlns:a16="http://schemas.microsoft.com/office/drawing/2014/main" id="{E04484AB-BB60-49C4-9222-FEA0211E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634" y="1420813"/>
            <a:ext cx="1622425" cy="223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3" descr="S:\_osebne_mape\Miha Marolt\TNP_zgodovina\TNP_0853-37_edited_janko 26-02-09.jpg">
            <a:extLst>
              <a:ext uri="{FF2B5EF4-FFF2-40B4-BE49-F238E27FC236}">
                <a16:creationId xmlns:a16="http://schemas.microsoft.com/office/drawing/2014/main" id="{BA5FA0A9-8389-44AC-A1A8-21F374FD6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634" y="3790280"/>
            <a:ext cx="16224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9BFB6913-C87D-4ED9-ABFF-4BDC6F85F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72" y="1385887"/>
            <a:ext cx="62123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sl-SI" sz="1600" b="1" dirty="0"/>
              <a:t>Prva zamisel: 1908</a:t>
            </a:r>
          </a:p>
          <a:p>
            <a:pPr>
              <a:spcBef>
                <a:spcPts val="0"/>
              </a:spcBef>
            </a:pPr>
            <a:r>
              <a:rPr lang="sl-SI" sz="1600" b="1" dirty="0"/>
              <a:t>Alpski varstveni park v dolini Triglavskih jezer (1600 ha): 1924</a:t>
            </a:r>
          </a:p>
          <a:p>
            <a:pPr>
              <a:spcBef>
                <a:spcPts val="0"/>
              </a:spcBef>
            </a:pPr>
            <a:r>
              <a:rPr lang="sl-SI" sz="1600" b="1" dirty="0"/>
              <a:t>Povečanje: 1961 Odlok o razglasitvi Doline triglavskih jezer</a:t>
            </a:r>
          </a:p>
          <a:p>
            <a:pPr>
              <a:spcBef>
                <a:spcPts val="0"/>
              </a:spcBef>
            </a:pPr>
            <a:r>
              <a:rPr lang="sl-SI" sz="1600" b="1" dirty="0"/>
              <a:t>Zakon o Triglavskem narodnem parku: 1981</a:t>
            </a:r>
            <a:endParaRPr lang="sl-SI" sz="1600" b="1" baseline="30000" dirty="0"/>
          </a:p>
          <a:p>
            <a:pPr>
              <a:spcBef>
                <a:spcPts val="0"/>
              </a:spcBef>
            </a:pPr>
            <a:endParaRPr lang="sl-SI" sz="1600" dirty="0"/>
          </a:p>
          <a:p>
            <a:pPr>
              <a:spcBef>
                <a:spcPts val="0"/>
              </a:spcBef>
            </a:pPr>
            <a:endParaRPr lang="sl-SI" sz="1600" dirty="0"/>
          </a:p>
          <a:p>
            <a:pPr>
              <a:spcBef>
                <a:spcPct val="50000"/>
              </a:spcBef>
            </a:pPr>
            <a:endParaRPr lang="sl-SI" sz="1600" dirty="0"/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317EAEAB-D7B6-45BD-9C83-11EEFDF62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333375"/>
            <a:ext cx="73443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l-SI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TRIGLAVSKI NARODNI PARK</a:t>
            </a:r>
            <a:endParaRPr lang="sl-SI" sz="32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AutoShape 4" descr="Sedmera jezera">
            <a:extLst>
              <a:ext uri="{FF2B5EF4-FFF2-40B4-BE49-F238E27FC236}">
                <a16:creationId xmlns:a16="http://schemas.microsoft.com/office/drawing/2014/main" id="{96470537-B65D-4219-878F-51361B9812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Sedmera jezera">
            <a:extLst>
              <a:ext uri="{FF2B5EF4-FFF2-40B4-BE49-F238E27FC236}">
                <a16:creationId xmlns:a16="http://schemas.microsoft.com/office/drawing/2014/main" id="{2ABAF6CC-45FD-4772-947A-0F21C6D0B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1" y="2540549"/>
            <a:ext cx="7041490" cy="398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136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 txBox="1">
            <a:spLocks noGrp="1"/>
          </p:cNvSpPr>
          <p:nvPr>
            <p:ph type="title" idx="4294967295"/>
          </p:nvPr>
        </p:nvSpPr>
        <p:spPr>
          <a:xfrm>
            <a:off x="1760984" y="318793"/>
            <a:ext cx="7239000" cy="708613"/>
          </a:xfrm>
        </p:spPr>
        <p:txBody>
          <a:bodyPr wrap="square" lIns="92160" tIns="46080" rIns="92160" bIns="46080">
            <a:spAutoFit/>
          </a:bodyPr>
          <a:lstStyle/>
          <a:p>
            <a:pPr algn="l" eaLnBrk="1">
              <a:lnSpc>
                <a:spcPct val="100000"/>
              </a:lnSpc>
              <a:buClr>
                <a:srgbClr val="CCECFF"/>
              </a:buClr>
              <a:buFont typeface="Arial Black" pitchFamily="34" charset="0"/>
              <a:buNone/>
            </a:pPr>
            <a:r>
              <a:rPr lang="en-GB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Jedro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parka so </a:t>
            </a:r>
            <a:r>
              <a:rPr lang="en-GB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ostri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grebeni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l-SI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prepadnimi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dolinami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295400"/>
            <a:ext cx="7239000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 txBox="1">
            <a:spLocks noGrp="1"/>
          </p:cNvSpPr>
          <p:nvPr>
            <p:ph type="title" idx="4294967295"/>
          </p:nvPr>
        </p:nvSpPr>
        <p:spPr>
          <a:xfrm>
            <a:off x="1691680" y="116632"/>
            <a:ext cx="6918920" cy="1016390"/>
          </a:xfrm>
        </p:spPr>
        <p:txBody>
          <a:bodyPr wrap="square" lIns="92160" tIns="46080" rIns="92160" bIns="46080">
            <a:spAutoFit/>
          </a:bodyPr>
          <a:lstStyle/>
          <a:p>
            <a:pPr algn="l" eaLnBrk="1">
              <a:lnSpc>
                <a:spcPct val="100000"/>
              </a:lnSpc>
              <a:buClr>
                <a:srgbClr val="CCECFF"/>
              </a:buClr>
              <a:buFont typeface="Arial Black" pitchFamily="34" charset="0"/>
              <a:buNone/>
            </a:pPr>
            <a:b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Številne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doline se </a:t>
            </a:r>
            <a:r>
              <a:rPr lang="en-GB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vseh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strani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globoko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l-SI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strmo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zarezujejo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osrčje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gorovja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837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320800"/>
            <a:ext cx="71628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4"/>
          <p:cNvSpPr>
            <a:spLocks noChangeArrowheads="1"/>
          </p:cNvSpPr>
          <p:nvPr/>
        </p:nvSpPr>
        <p:spPr bwMode="auto">
          <a:xfrm>
            <a:off x="1835696" y="228600"/>
            <a:ext cx="438293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</a:rPr>
              <a:t>Gozd</a:t>
            </a:r>
            <a:r>
              <a:rPr lang="sl-SI" sz="2000" b="1" dirty="0">
                <a:solidFill>
                  <a:schemeClr val="bg1"/>
                </a:solidFill>
              </a:rPr>
              <a:t> p</a:t>
            </a:r>
            <a:r>
              <a:rPr lang="en-GB" sz="2000" b="1" dirty="0" err="1">
                <a:solidFill>
                  <a:schemeClr val="bg1"/>
                </a:solidFill>
              </a:rPr>
              <a:t>okriva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dve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tretjini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površine</a:t>
            </a:r>
            <a:r>
              <a:rPr lang="en-GB" sz="2000" b="1" dirty="0">
                <a:solidFill>
                  <a:schemeClr val="bg1"/>
                </a:solidFill>
              </a:rPr>
              <a:t>.</a:t>
            </a:r>
          </a:p>
          <a:p>
            <a:r>
              <a:rPr lang="en-GB" sz="2000" b="1" dirty="0" err="1">
                <a:solidFill>
                  <a:schemeClr val="bg1"/>
                </a:solidFill>
              </a:rPr>
              <a:t>Prevladujejo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bukovi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gozdovi</a:t>
            </a:r>
            <a:r>
              <a:rPr lang="en-GB" sz="2000" b="1" dirty="0">
                <a:solidFill>
                  <a:schemeClr val="bg1"/>
                </a:solidFill>
              </a:rPr>
              <a:t>.</a:t>
            </a:r>
            <a:br>
              <a:rPr lang="en-GB" sz="1000" dirty="0">
                <a:solidFill>
                  <a:schemeClr val="bg1"/>
                </a:solidFill>
                <a:latin typeface="Times New Roman" pitchFamily="18" charset="0"/>
              </a:rPr>
            </a:br>
            <a:endParaRPr lang="sl-SI" sz="1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074" name="Picture 2" descr="A walk in the forest (A2) | LearnEnglish Teens - British Council">
            <a:extLst>
              <a:ext uri="{FF2B5EF4-FFF2-40B4-BE49-F238E27FC236}">
                <a16:creationId xmlns:a16="http://schemas.microsoft.com/office/drawing/2014/main" id="{708421F2-0D0F-46B7-BC9B-BF183D2F4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18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  <p:tag name="TIMING" val="|8.7|9.7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4313</TotalTime>
  <Words>334</Words>
  <Application>Microsoft Office PowerPoint</Application>
  <PresentationFormat>Diaprojekcija na zaslonu (4:3)</PresentationFormat>
  <Paragraphs>93</Paragraphs>
  <Slides>53</Slides>
  <Notes>8</Notes>
  <HiddenSlides>0</HiddenSlides>
  <MMClips>2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53</vt:i4>
      </vt:variant>
    </vt:vector>
  </HeadingPairs>
  <TitlesOfParts>
    <vt:vector size="63" baseType="lpstr">
      <vt:lpstr>Arial</vt:lpstr>
      <vt:lpstr>Arial Black</vt:lpstr>
      <vt:lpstr>Calibri</vt:lpstr>
      <vt:lpstr>Mangal</vt:lpstr>
      <vt:lpstr>Segoe UI Black</vt:lpstr>
      <vt:lpstr>Soup of Justice</vt:lpstr>
      <vt:lpstr>Tahoma</vt:lpstr>
      <vt:lpstr>Times New Roman</vt:lpstr>
      <vt:lpstr>Wingdings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Jedro parka so ostri grebeni  s prepadnimi dolinami</vt:lpstr>
      <vt:lpstr> Številne doline se iz vseh strani globoko  in strmo zarezujejo v osrčje gorovja. </vt:lpstr>
      <vt:lpstr>PowerPointova predstavitev</vt:lpstr>
      <vt:lpstr> </vt:lpstr>
      <vt:lpstr>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Živali imajo neverjetno sposobnost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Boštjan</dc:creator>
  <cp:lastModifiedBy>Mojca Pintar</cp:lastModifiedBy>
  <cp:revision>151</cp:revision>
  <cp:lastPrinted>2020-09-29T05:32:39Z</cp:lastPrinted>
  <dcterms:created xsi:type="dcterms:W3CDTF">2017-01-24T20:11:00Z</dcterms:created>
  <dcterms:modified xsi:type="dcterms:W3CDTF">2025-01-30T07:57:18Z</dcterms:modified>
</cp:coreProperties>
</file>